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9" r:id="rId2"/>
    <p:sldId id="272" r:id="rId3"/>
    <p:sldId id="278" r:id="rId4"/>
    <p:sldId id="273" r:id="rId5"/>
    <p:sldId id="275" r:id="rId6"/>
    <p:sldId id="276" r:id="rId7"/>
    <p:sldId id="277" r:id="rId8"/>
    <p:sldId id="284" r:id="rId9"/>
    <p:sldId id="300" r:id="rId10"/>
    <p:sldId id="281" r:id="rId11"/>
    <p:sldId id="294" r:id="rId12"/>
    <p:sldId id="298" r:id="rId13"/>
    <p:sldId id="299" r:id="rId14"/>
    <p:sldId id="295" r:id="rId15"/>
    <p:sldId id="296" r:id="rId16"/>
    <p:sldId id="301" r:id="rId17"/>
    <p:sldId id="279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428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D2AEB-C52B-4322-B81F-E6202E696534}" type="datetimeFigureOut">
              <a:rPr lang="es-PA" smtClean="0"/>
              <a:pPr/>
              <a:t>02/06/2013</a:t>
            </a:fld>
            <a:endParaRPr lang="es-P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0E1A-3F5B-4595-A7A1-E2B7F877BE32}" type="slidenum">
              <a:rPr lang="es-PA" smtClean="0"/>
              <a:pPr/>
              <a:t>‹#›</a:t>
            </a:fld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2664510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0C0542-EA40-4806-B55B-2C0B386A91D1}" type="slidenum">
              <a:rPr lang="en-US" sz="1200" smtClean="0"/>
              <a:pPr eaLnBrk="1" hangingPunct="1"/>
              <a:t>4</a:t>
            </a:fld>
            <a:endParaRPr lang="en-US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9688" y="806450"/>
            <a:ext cx="4251325" cy="31877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025"/>
            <a:ext cx="5029200" cy="4112926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E5A3DE-00AB-4186-A328-89D0024A13D9}" type="slidenum">
              <a:rPr lang="en-US" sz="1200" smtClean="0"/>
              <a:pPr eaLnBrk="1" hangingPunct="1"/>
              <a:t>5</a:t>
            </a:fld>
            <a:endParaRPr lang="en-US" sz="120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2464"/>
            <a:ext cx="5029200" cy="411604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80" tIns="46139" rIns="92280" bIns="46139"/>
          <a:lstStyle/>
          <a:p>
            <a:pPr eaLnBrk="1" hangingPunct="1"/>
            <a:r>
              <a:rPr lang="en-US" smtClean="0">
                <a:latin typeface="Arial" charset="0"/>
                <a:cs typeface="Arial" charset="0"/>
              </a:rPr>
              <a:t>Remember: focus on experiential data, not opinion; three sources of information to reduce bias and noise; focus on institutions, not people; help prioritize policy actions</a:t>
            </a:r>
            <a:endParaRPr lang="es-E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PA" smtClean="0">
              <a:latin typeface="Arial" charset="0"/>
              <a:cs typeface="Arial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4EBB8ED-64C4-4E1D-8C0F-7ED55A7E3C8E}" type="slidenum">
              <a:rPr lang="en-US" sz="1200" smtClean="0"/>
              <a:pPr eaLnBrk="1" hangingPunct="1"/>
              <a:t>8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112" y="4343713"/>
            <a:ext cx="5485778" cy="41138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24" tIns="45612" rIns="91224" bIns="45612"/>
          <a:lstStyle/>
          <a:p>
            <a:endParaRPr lang="es-P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A82E17-D917-4D4E-8598-6DF741E1EAA0}" type="slidenum">
              <a:rPr lang="en-US"/>
              <a:pPr/>
              <a:t>11</a:t>
            </a:fld>
            <a:endParaRPr lang="en-US"/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713"/>
            <a:ext cx="5028370" cy="4113862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6FBAA-CF61-4FDA-89ED-5DB9DB4F6BC3}" type="slidenum">
              <a:rPr lang="en-US"/>
              <a:pPr/>
              <a:t>12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713"/>
            <a:ext cx="5028370" cy="4113862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508CF6-F627-46B4-A07A-A173EE612861}" type="slidenum">
              <a:rPr lang="en-US"/>
              <a:pPr/>
              <a:t>13</a:t>
            </a:fld>
            <a:endParaRPr lang="en-US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713"/>
            <a:ext cx="5028370" cy="4113862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CB2C5-868F-4BB1-BB77-2CD104ECD9D1}" type="slidenum">
              <a:rPr lang="en-US"/>
              <a:pPr/>
              <a:t>14</a:t>
            </a:fld>
            <a:endParaRPr lang="en-US"/>
          </a:p>
        </p:txBody>
      </p:sp>
      <p:sp>
        <p:nvSpPr>
          <p:cNvPr id="32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713"/>
            <a:ext cx="5028370" cy="4113862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3775F5-09EC-46BA-96C1-A84B7FB50F85}" type="slidenum">
              <a:rPr lang="en-US"/>
              <a:pPr/>
              <a:t>15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815" y="4343713"/>
            <a:ext cx="5028370" cy="4113862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63" y="9302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147888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281488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2CE6C-9D7B-4BC2-8AA9-E1EF2F0D4F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9415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9F8ED-FAF1-4441-BA7F-BE8ED2BB987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4B677-6EB2-4DA1-AD75-4A0E4C7D5B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ChangeArrowheads="1"/>
          </p:cNvSpPr>
          <p:nvPr/>
        </p:nvSpPr>
        <p:spPr bwMode="auto">
          <a:xfrm>
            <a:off x="0" y="1341438"/>
            <a:ext cx="9144000" cy="551656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1F2F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A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57200" y="188913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4000" b="1">
              <a:solidFill>
                <a:srgbClr val="0025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/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>
            <a:off x="252758" y="1524000"/>
            <a:ext cx="8434041" cy="4191000"/>
          </a:xfrm>
          <a:prstGeom prst="roundRect">
            <a:avLst>
              <a:gd name="adj" fmla="val 49106"/>
            </a:avLst>
          </a:prstGeom>
          <a:solidFill>
            <a:srgbClr val="003366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endParaRPr lang="en-US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Foro Regional</a:t>
            </a:r>
            <a:r>
              <a:rPr lang="es-PA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 Prevención </a:t>
            </a:r>
            <a:r>
              <a:rPr lang="es-ES_tradnl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 la </a:t>
            </a:r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Corrupción</a:t>
            </a:r>
          </a:p>
          <a:p>
            <a:pPr algn="ctr"/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en </a:t>
            </a:r>
            <a:r>
              <a:rPr lang="es-ES_tradnl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REDD+ y su </a:t>
            </a:r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Contribución para</a:t>
            </a:r>
          </a:p>
          <a:p>
            <a:pPr algn="ctr"/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 Logro </a:t>
            </a:r>
            <a:r>
              <a:rPr lang="es-ES_tradnl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 los objetivos de </a:t>
            </a:r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REDD+</a:t>
            </a:r>
          </a:p>
          <a:p>
            <a:pPr algn="ctr"/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sobre </a:t>
            </a:r>
            <a:r>
              <a:rPr lang="es-ES_tradnl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cambio climático y </a:t>
            </a:r>
            <a:r>
              <a:rPr lang="es-ES_tradnl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desarrollo</a:t>
            </a:r>
            <a:endParaRPr lang="es-PA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en-US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es-PA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Gerardo </a:t>
            </a:r>
            <a:r>
              <a:rPr lang="es-PA" sz="2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Berthin</a:t>
            </a:r>
            <a:r>
              <a:rPr lang="es-PA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eaLnBrk="0" hangingPunct="0">
              <a:defRPr/>
            </a:pPr>
            <a:r>
              <a:rPr lang="es-PA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Asesor de Políticas de Gobernabilidad</a:t>
            </a:r>
          </a:p>
          <a:p>
            <a:pPr algn="ctr" eaLnBrk="0" hangingPunct="0">
              <a:defRPr/>
            </a:pPr>
            <a:r>
              <a:rPr lang="es-PA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Área de Practica de Gobernabilidad Democrática</a:t>
            </a:r>
          </a:p>
          <a:p>
            <a:pPr algn="ctr" eaLnBrk="0" hangingPunct="0">
              <a:defRPr/>
            </a:pPr>
            <a:r>
              <a:rPr lang="es-PA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PNUD Centro Regional para LAC</a:t>
            </a:r>
          </a:p>
          <a:p>
            <a:pPr algn="ctr" eaLnBrk="0" hangingPunct="0">
              <a:defRPr/>
            </a:pPr>
            <a:r>
              <a:rPr lang="es-P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Panamá</a:t>
            </a:r>
            <a:endParaRPr lang="es-PA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Text Box 6"/>
          <p:cNvSpPr txBox="1">
            <a:spLocks noChangeArrowheads="1"/>
          </p:cNvSpPr>
          <p:nvPr/>
        </p:nvSpPr>
        <p:spPr bwMode="auto">
          <a:xfrm>
            <a:off x="2743200" y="5715000"/>
            <a:ext cx="353695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s-E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PA" sz="2400" dirty="0" smtClean="0">
                <a:latin typeface="Times New Roman" pitchFamily="18" charset="0"/>
                <a:cs typeface="Times New Roman" pitchFamily="18" charset="0"/>
              </a:rPr>
              <a:t>29-31 de Enero, 2013</a:t>
            </a:r>
            <a:endParaRPr lang="es-PA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s-PA" sz="2400" dirty="0" smtClean="0">
                <a:latin typeface="Times New Roman" pitchFamily="18" charset="0"/>
                <a:cs typeface="Times New Roman" pitchFamily="18" charset="0"/>
              </a:rPr>
              <a:t>Lima, Perú</a:t>
            </a:r>
            <a:endParaRPr lang="es-P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logoPnu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05800" y="128241"/>
            <a:ext cx="544616" cy="10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758" y="111643"/>
            <a:ext cx="7900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Iniciativas y Herramientas para Abordar los Riesgos de Corrupción y Medir la Efectividad de las </a:t>
            </a:r>
            <a:r>
              <a:rPr lang="es-E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cciones </a:t>
            </a:r>
            <a:endParaRPr lang="es-P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07950"/>
            <a:ext cx="8534400" cy="1265238"/>
          </a:xfrm>
        </p:spPr>
        <p:txBody>
          <a:bodyPr>
            <a:normAutofit/>
          </a:bodyPr>
          <a:lstStyle/>
          <a:p>
            <a:pPr eaLnBrk="1" hangingPunct="1"/>
            <a:r>
              <a:rPr lang="es-MX" sz="3600" b="1" dirty="0" smtClean="0">
                <a:solidFill>
                  <a:srgbClr val="003366"/>
                </a:solidFill>
                <a:latin typeface="Times New Roman" pitchFamily="18" charset="0"/>
              </a:rPr>
              <a:t>CICC como Marco de Acción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9037"/>
            <a:ext cx="8839200" cy="52503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latin typeface="Times New Roman" pitchFamily="18" charset="0"/>
                <a:cs typeface="Times New Roman" pitchFamily="18" charset="0"/>
              </a:rPr>
              <a:t>Convención Inter-Americana Contra la Corrupción (solo 1 país no ha ratificado)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latin typeface="Times New Roman" pitchFamily="18" charset="0"/>
                <a:cs typeface="Times New Roman" pitchFamily="18" charset="0"/>
              </a:rPr>
              <a:t>Convención de las Naciones Unidas contra la Corrupción (solo 3 no han ratificado)</a:t>
            </a:r>
          </a:p>
          <a:p>
            <a:pPr eaLnBrk="1" hangingPunct="1">
              <a:lnSpc>
                <a:spcPct val="90000"/>
              </a:lnSpc>
            </a:pPr>
            <a:r>
              <a:rPr lang="es-MX" sz="2800" dirty="0" smtClean="0">
                <a:latin typeface="Times New Roman" pitchFamily="18" charset="0"/>
                <a:cs typeface="Times New Roman" pitchFamily="18" charset="0"/>
              </a:rPr>
              <a:t>Marcos Nacionales</a:t>
            </a:r>
          </a:p>
          <a:p>
            <a:pPr lvl="1"/>
            <a:r>
              <a:rPr lang="es-AR" sz="2400" dirty="0" smtClean="0">
                <a:latin typeface="Times New Roman" pitchFamily="18" charset="0"/>
                <a:cs typeface="Times New Roman" pitchFamily="18" charset="0"/>
              </a:rPr>
              <a:t>Por ejemplo, la Ley de Delitos Ambientales de Brasil (Ley 9605/1998) tipifica como delito los actos contra la fauna y la flora. </a:t>
            </a:r>
          </a:p>
          <a:p>
            <a:pPr lvl="1"/>
            <a:r>
              <a:rPr lang="es-AR" sz="2400" dirty="0" smtClean="0">
                <a:latin typeface="Times New Roman" pitchFamily="18" charset="0"/>
                <a:cs typeface="Times New Roman" pitchFamily="18" charset="0"/>
              </a:rPr>
              <a:t>La Comisión Internacional Contra la Impunidad en Guatemala (CICIG), creada en 2006 con el apoyo de las Naciones Unidas, ayuda a instituciones nacionales, como el Ministerio Público y la Policía Nacional Civil,.</a:t>
            </a:r>
          </a:p>
          <a:p>
            <a:pPr lvl="1"/>
            <a:r>
              <a:rPr lang="es-AR" sz="2400" dirty="0" smtClean="0">
                <a:latin typeface="Times New Roman" pitchFamily="18" charset="0"/>
                <a:cs typeface="Times New Roman" pitchFamily="18" charset="0"/>
              </a:rPr>
              <a:t>Bolivia Ministerio de Transparencia Institucional para la Lucha contra la Corrupción.</a:t>
            </a:r>
            <a:endParaRPr lang="es-P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28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2800" dirty="0" smtClean="0"/>
          </a:p>
          <a:p>
            <a:pPr eaLnBrk="1" hangingPunct="1">
              <a:lnSpc>
                <a:spcPct val="90000"/>
              </a:lnSpc>
            </a:pPr>
            <a:endParaRPr lang="es-MX" sz="2800" dirty="0" smtClean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3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78" name="Rectangle 54"/>
          <p:cNvSpPr>
            <a:spLocks noChangeArrowheads="1"/>
          </p:cNvSpPr>
          <p:nvPr/>
        </p:nvSpPr>
        <p:spPr bwMode="auto">
          <a:xfrm>
            <a:off x="304800" y="1166813"/>
            <a:ext cx="8839200" cy="6032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Especialista: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>
                <a:solidFill>
                  <a:srgbClr val="000066"/>
                </a:solidFill>
                <a:latin typeface="Times New Roman" pitchFamily="18" charset="0"/>
              </a:rPr>
              <a:t>“Monopolio de poder, amplio espacio para la discrecionalidad y poca transparencia.”</a:t>
            </a:r>
          </a:p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Abogado: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>
                <a:solidFill>
                  <a:srgbClr val="000066"/>
                </a:solidFill>
                <a:latin typeface="Times New Roman" pitchFamily="18" charset="0"/>
              </a:rPr>
              <a:t>“Muchas leyes, pocas sanciones”</a:t>
            </a:r>
          </a:p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Analista Financiero: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>
                <a:solidFill>
                  <a:srgbClr val="000066"/>
                </a:solidFill>
                <a:latin typeface="Times New Roman" pitchFamily="18" charset="0"/>
              </a:rPr>
              <a:t>“No se utilizan sistemas integrados de administración financiera”</a:t>
            </a:r>
          </a:p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Economista: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>
                <a:solidFill>
                  <a:srgbClr val="000066"/>
                </a:solidFill>
                <a:latin typeface="Times New Roman" pitchFamily="18" charset="0"/>
              </a:rPr>
              <a:t>“Costo beneficio. Es decir, el costo de ser corrupto es menor que el beneficio.”</a:t>
            </a:r>
          </a:p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Oficial de Programas de un donante: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 smtClean="0">
                <a:solidFill>
                  <a:srgbClr val="000066"/>
                </a:solidFill>
                <a:latin typeface="Times New Roman" pitchFamily="18" charset="0"/>
              </a:rPr>
              <a:t>“&lt;No hay voluntad política!”</a:t>
            </a:r>
            <a:endParaRPr lang="es-EC" sz="22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Char char="Ø"/>
            </a:pPr>
            <a:r>
              <a:rPr lang="es-EC" sz="2400" b="1" dirty="0">
                <a:solidFill>
                  <a:srgbClr val="C2113A"/>
                </a:solidFill>
                <a:latin typeface="Times New Roman" pitchFamily="18" charset="0"/>
              </a:rPr>
              <a:t>Político:</a:t>
            </a: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r>
              <a:rPr lang="es-EC" sz="2200" b="1" dirty="0">
                <a:solidFill>
                  <a:srgbClr val="000066"/>
                </a:solidFill>
                <a:latin typeface="Times New Roman" pitchFamily="18" charset="0"/>
              </a:rPr>
              <a:t>“Los problemas de nuestro país son enormes, y estamos haciendo todo lo posible para priorizar políticas que fortalezcan la democracia y el desarrollo económico.”</a:t>
            </a:r>
            <a:endParaRPr lang="es-EC" sz="2200" b="1" dirty="0">
              <a:solidFill>
                <a:srgbClr val="800000"/>
              </a:solidFill>
              <a:latin typeface="Arial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None/>
            </a:pPr>
            <a:endParaRPr lang="es-EC" sz="22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308279" name="Text Box 55"/>
          <p:cNvSpPr txBox="1">
            <a:spLocks noChangeArrowheads="1"/>
          </p:cNvSpPr>
          <p:nvPr/>
        </p:nvSpPr>
        <p:spPr bwMode="auto">
          <a:xfrm>
            <a:off x="0" y="-1016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Dimensionando Problemas de Corrupción:</a:t>
            </a:r>
          </a:p>
          <a:p>
            <a:pPr algn="ctr"/>
            <a:r>
              <a:rPr lang="es-MX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¿Por qué persiste la percepción de Corrupción?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25400" y="10779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541451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81" name="Text Box 53"/>
          <p:cNvSpPr txBox="1">
            <a:spLocks noChangeArrowheads="1"/>
          </p:cNvSpPr>
          <p:nvPr/>
        </p:nvSpPr>
        <p:spPr bwMode="auto">
          <a:xfrm>
            <a:off x="152400" y="228600"/>
            <a:ext cx="8763000" cy="7917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Examinar los Efectos del Problema: Ejemplo 1 Ilustrativo de un Árbol de Efectos 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29782" name="AutoShape 54"/>
          <p:cNvSpPr>
            <a:spLocks noChangeArrowheads="1"/>
          </p:cNvSpPr>
          <p:nvPr/>
        </p:nvSpPr>
        <p:spPr bwMode="auto">
          <a:xfrm>
            <a:off x="2667000" y="1371600"/>
            <a:ext cx="3429000" cy="609600"/>
          </a:xfrm>
          <a:prstGeom prst="flowChartProcess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 b="1">
                <a:latin typeface="Times New Roman" pitchFamily="18" charset="0"/>
              </a:rPr>
              <a:t>Poca transparencia</a:t>
            </a:r>
            <a:endParaRPr lang="es-ES" sz="2400" b="1">
              <a:latin typeface="Times New Roman" pitchFamily="18" charset="0"/>
            </a:endParaRPr>
          </a:p>
        </p:txBody>
      </p:sp>
      <p:sp>
        <p:nvSpPr>
          <p:cNvPr id="329783" name="Rectangle 55"/>
          <p:cNvSpPr>
            <a:spLocks noChangeArrowheads="1"/>
          </p:cNvSpPr>
          <p:nvPr/>
        </p:nvSpPr>
        <p:spPr bwMode="auto">
          <a:xfrm>
            <a:off x="1117600" y="2514600"/>
            <a:ext cx="2133600" cy="609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Sociedad civil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débil</a:t>
            </a:r>
          </a:p>
        </p:txBody>
      </p:sp>
      <p:sp>
        <p:nvSpPr>
          <p:cNvPr id="329784" name="Rectangle 56"/>
          <p:cNvSpPr>
            <a:spLocks noChangeArrowheads="1"/>
          </p:cNvSpPr>
          <p:nvPr/>
        </p:nvSpPr>
        <p:spPr bwMode="auto">
          <a:xfrm>
            <a:off x="571500" y="3429000"/>
            <a:ext cx="1752600" cy="914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es-ES" sz="2200">
                <a:latin typeface="Times New Roman" pitchFamily="18" charset="0"/>
              </a:rPr>
              <a:t>Bajo nivel </a:t>
            </a:r>
          </a:p>
          <a:p>
            <a:pPr algn="ctr">
              <a:lnSpc>
                <a:spcPct val="85000"/>
              </a:lnSpc>
            </a:pPr>
            <a:r>
              <a:rPr lang="es-ES" sz="2200">
                <a:latin typeface="Times New Roman" pitchFamily="18" charset="0"/>
              </a:rPr>
              <a:t>de </a:t>
            </a:r>
          </a:p>
          <a:p>
            <a:pPr algn="ctr">
              <a:lnSpc>
                <a:spcPct val="85000"/>
              </a:lnSpc>
            </a:pPr>
            <a:r>
              <a:rPr lang="es-ES" sz="2200">
                <a:latin typeface="Times New Roman" pitchFamily="18" charset="0"/>
              </a:rPr>
              <a:t>participación</a:t>
            </a:r>
            <a:endParaRPr lang="es-ES" sz="800">
              <a:latin typeface="Times New Roman" pitchFamily="18" charset="0"/>
            </a:endParaRPr>
          </a:p>
        </p:txBody>
      </p:sp>
      <p:sp>
        <p:nvSpPr>
          <p:cNvPr id="329785" name="Rectangle 57"/>
          <p:cNvSpPr>
            <a:spLocks noChangeArrowheads="1"/>
          </p:cNvSpPr>
          <p:nvPr/>
        </p:nvSpPr>
        <p:spPr bwMode="auto">
          <a:xfrm>
            <a:off x="2578100" y="3441700"/>
            <a:ext cx="1600200" cy="8382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Limitación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de recursos</a:t>
            </a:r>
          </a:p>
        </p:txBody>
      </p:sp>
      <p:sp>
        <p:nvSpPr>
          <p:cNvPr id="329786" name="Rectangle 58"/>
          <p:cNvSpPr>
            <a:spLocks noChangeArrowheads="1"/>
          </p:cNvSpPr>
          <p:nvPr/>
        </p:nvSpPr>
        <p:spPr bwMode="auto">
          <a:xfrm>
            <a:off x="1244600" y="5334000"/>
            <a:ext cx="2514600" cy="609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_tradnl" sz="2200">
                <a:latin typeface="Times New Roman" pitchFamily="18" charset="0"/>
              </a:rPr>
              <a:t>Falta de destrezas </a:t>
            </a:r>
          </a:p>
          <a:p>
            <a:pPr algn="ctr"/>
            <a:r>
              <a:rPr lang="es-ES_tradnl" sz="2200">
                <a:latin typeface="Times New Roman" pitchFamily="18" charset="0"/>
              </a:rPr>
              <a:t>adecuadas</a:t>
            </a:r>
            <a:endParaRPr lang="es-ES" sz="2200">
              <a:latin typeface="Times New Roman" pitchFamily="18" charset="0"/>
            </a:endParaRPr>
          </a:p>
        </p:txBody>
      </p:sp>
      <p:sp>
        <p:nvSpPr>
          <p:cNvPr id="329787" name="Rectangle 59"/>
          <p:cNvSpPr>
            <a:spLocks noChangeArrowheads="1"/>
          </p:cNvSpPr>
          <p:nvPr/>
        </p:nvSpPr>
        <p:spPr bwMode="auto">
          <a:xfrm>
            <a:off x="2438400" y="6172200"/>
            <a:ext cx="5638800" cy="3810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 b="1" dirty="0" smtClean="0">
                <a:latin typeface="Times New Roman" pitchFamily="18" charset="0"/>
              </a:rPr>
              <a:t>Percepción</a:t>
            </a:r>
            <a:r>
              <a:rPr lang="es-PA" sz="2200" b="1" dirty="0" err="1" smtClean="0">
                <a:latin typeface="Times New Roman" pitchFamily="18" charset="0"/>
              </a:rPr>
              <a:t>ón</a:t>
            </a:r>
            <a:r>
              <a:rPr lang="es-PA" sz="2200" b="1" dirty="0" smtClean="0">
                <a:latin typeface="Times New Roman" pitchFamily="18" charset="0"/>
              </a:rPr>
              <a:t> d</a:t>
            </a:r>
            <a:r>
              <a:rPr lang="es-ES" sz="2200" b="1" dirty="0" smtClean="0">
                <a:latin typeface="Times New Roman" pitchFamily="18" charset="0"/>
              </a:rPr>
              <a:t>e </a:t>
            </a:r>
            <a:r>
              <a:rPr lang="es-ES" sz="2200" b="1" dirty="0">
                <a:latin typeface="Times New Roman" pitchFamily="18" charset="0"/>
              </a:rPr>
              <a:t>Corrupción</a:t>
            </a:r>
            <a:endParaRPr lang="es-ES" sz="800" b="1" dirty="0">
              <a:latin typeface="Times New Roman" pitchFamily="18" charset="0"/>
            </a:endParaRPr>
          </a:p>
        </p:txBody>
      </p:sp>
      <p:sp>
        <p:nvSpPr>
          <p:cNvPr id="329788" name="Rectangle 60"/>
          <p:cNvSpPr>
            <a:spLocks noChangeArrowheads="1"/>
          </p:cNvSpPr>
          <p:nvPr/>
        </p:nvSpPr>
        <p:spPr bwMode="auto">
          <a:xfrm>
            <a:off x="5308600" y="2552700"/>
            <a:ext cx="2438400" cy="609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Gobierno ineficaz</a:t>
            </a:r>
            <a:endParaRPr lang="es-ES" sz="800">
              <a:latin typeface="Times New Roman" pitchFamily="18" charset="0"/>
            </a:endParaRPr>
          </a:p>
        </p:txBody>
      </p:sp>
      <p:sp>
        <p:nvSpPr>
          <p:cNvPr id="329789" name="Rectangle 61"/>
          <p:cNvSpPr>
            <a:spLocks noChangeArrowheads="1"/>
          </p:cNvSpPr>
          <p:nvPr/>
        </p:nvSpPr>
        <p:spPr bwMode="auto">
          <a:xfrm>
            <a:off x="5029200" y="3517900"/>
            <a:ext cx="1676400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Instituciones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débiles</a:t>
            </a:r>
          </a:p>
        </p:txBody>
      </p:sp>
      <p:sp>
        <p:nvSpPr>
          <p:cNvPr id="329790" name="Rectangle 62"/>
          <p:cNvSpPr>
            <a:spLocks noChangeArrowheads="1"/>
          </p:cNvSpPr>
          <p:nvPr/>
        </p:nvSpPr>
        <p:spPr bwMode="auto">
          <a:xfrm>
            <a:off x="6858000" y="3530600"/>
            <a:ext cx="2057400" cy="8128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 sz="800">
              <a:latin typeface="Times New Roman" pitchFamily="18" charset="0"/>
            </a:endParaRPr>
          </a:p>
        </p:txBody>
      </p:sp>
      <p:sp>
        <p:nvSpPr>
          <p:cNvPr id="329791" name="Rectangle 63"/>
          <p:cNvSpPr>
            <a:spLocks noChangeArrowheads="1"/>
          </p:cNvSpPr>
          <p:nvPr/>
        </p:nvSpPr>
        <p:spPr bwMode="auto">
          <a:xfrm>
            <a:off x="635000" y="4572000"/>
            <a:ext cx="3733800" cy="533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Apatía/Indiferencia/Lustración</a:t>
            </a:r>
          </a:p>
        </p:txBody>
      </p:sp>
      <p:sp>
        <p:nvSpPr>
          <p:cNvPr id="329792" name="Text Box 64"/>
          <p:cNvSpPr txBox="1">
            <a:spLocks noChangeArrowheads="1"/>
          </p:cNvSpPr>
          <p:nvPr/>
        </p:nvSpPr>
        <p:spPr bwMode="auto">
          <a:xfrm>
            <a:off x="6832600" y="3505200"/>
            <a:ext cx="2187575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es-ES" sz="2200">
                <a:latin typeface="Times New Roman" pitchFamily="18" charset="0"/>
              </a:rPr>
              <a:t>Cultura de servicio público inactiva</a:t>
            </a:r>
          </a:p>
        </p:txBody>
      </p:sp>
      <p:sp>
        <p:nvSpPr>
          <p:cNvPr id="329793" name="Rectangle 65"/>
          <p:cNvSpPr>
            <a:spLocks noChangeArrowheads="1"/>
          </p:cNvSpPr>
          <p:nvPr/>
        </p:nvSpPr>
        <p:spPr bwMode="auto">
          <a:xfrm>
            <a:off x="5486400" y="4445000"/>
            <a:ext cx="3200400" cy="990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Pocos mecanismos de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rendición de cuentas y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transparencia</a:t>
            </a:r>
          </a:p>
        </p:txBody>
      </p:sp>
      <p:sp>
        <p:nvSpPr>
          <p:cNvPr id="329794" name="Rectangle 66"/>
          <p:cNvSpPr>
            <a:spLocks noChangeArrowheads="1"/>
          </p:cNvSpPr>
          <p:nvPr/>
        </p:nvSpPr>
        <p:spPr bwMode="auto">
          <a:xfrm>
            <a:off x="5334000" y="5638800"/>
            <a:ext cx="3429000" cy="3810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Discrecionalidad</a:t>
            </a:r>
          </a:p>
        </p:txBody>
      </p:sp>
      <p:sp>
        <p:nvSpPr>
          <p:cNvPr id="329795" name="Line 67"/>
          <p:cNvSpPr>
            <a:spLocks noChangeShapeType="1"/>
          </p:cNvSpPr>
          <p:nvPr/>
        </p:nvSpPr>
        <p:spPr bwMode="auto">
          <a:xfrm>
            <a:off x="4495800" y="1981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796" name="Line 68"/>
          <p:cNvSpPr>
            <a:spLocks noChangeShapeType="1"/>
          </p:cNvSpPr>
          <p:nvPr/>
        </p:nvSpPr>
        <p:spPr bwMode="auto">
          <a:xfrm>
            <a:off x="3276600" y="2590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797" name="Line 69"/>
          <p:cNvSpPr>
            <a:spLocks noChangeShapeType="1"/>
          </p:cNvSpPr>
          <p:nvPr/>
        </p:nvSpPr>
        <p:spPr bwMode="auto">
          <a:xfrm>
            <a:off x="2146300" y="31115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798" name="Line 70"/>
          <p:cNvSpPr>
            <a:spLocks noChangeShapeType="1"/>
          </p:cNvSpPr>
          <p:nvPr/>
        </p:nvSpPr>
        <p:spPr bwMode="auto">
          <a:xfrm>
            <a:off x="2971800" y="3124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799" name="Line 71"/>
          <p:cNvSpPr>
            <a:spLocks noChangeShapeType="1"/>
          </p:cNvSpPr>
          <p:nvPr/>
        </p:nvSpPr>
        <p:spPr bwMode="auto">
          <a:xfrm>
            <a:off x="1308100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0" name="Line 72"/>
          <p:cNvSpPr>
            <a:spLocks noChangeShapeType="1"/>
          </p:cNvSpPr>
          <p:nvPr/>
        </p:nvSpPr>
        <p:spPr bwMode="auto">
          <a:xfrm>
            <a:off x="3390900" y="43053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1" name="Line 73"/>
          <p:cNvSpPr>
            <a:spLocks noChangeShapeType="1"/>
          </p:cNvSpPr>
          <p:nvPr/>
        </p:nvSpPr>
        <p:spPr bwMode="auto">
          <a:xfrm>
            <a:off x="2451100" y="5105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2" name="Line 74"/>
          <p:cNvSpPr>
            <a:spLocks noChangeShapeType="1"/>
          </p:cNvSpPr>
          <p:nvPr/>
        </p:nvSpPr>
        <p:spPr bwMode="auto">
          <a:xfrm>
            <a:off x="2743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3" name="Line 75"/>
          <p:cNvSpPr>
            <a:spLocks noChangeShapeType="1"/>
          </p:cNvSpPr>
          <p:nvPr/>
        </p:nvSpPr>
        <p:spPr bwMode="auto">
          <a:xfrm>
            <a:off x="6096000" y="317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4" name="Line 76"/>
          <p:cNvSpPr>
            <a:spLocks noChangeShapeType="1"/>
          </p:cNvSpPr>
          <p:nvPr/>
        </p:nvSpPr>
        <p:spPr bwMode="auto">
          <a:xfrm>
            <a:off x="7543800" y="3200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5" name="Line 77"/>
          <p:cNvSpPr>
            <a:spLocks noChangeShapeType="1"/>
          </p:cNvSpPr>
          <p:nvPr/>
        </p:nvSpPr>
        <p:spPr bwMode="auto">
          <a:xfrm>
            <a:off x="5943600" y="4191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6" name="Line 78"/>
          <p:cNvSpPr>
            <a:spLocks noChangeShapeType="1"/>
          </p:cNvSpPr>
          <p:nvPr/>
        </p:nvSpPr>
        <p:spPr bwMode="auto">
          <a:xfrm>
            <a:off x="7772400" y="4267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7" name="Line 79"/>
          <p:cNvSpPr>
            <a:spLocks noChangeShapeType="1"/>
          </p:cNvSpPr>
          <p:nvPr/>
        </p:nvSpPr>
        <p:spPr bwMode="auto">
          <a:xfrm>
            <a:off x="7162800" y="5410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8" name="Line 80"/>
          <p:cNvSpPr>
            <a:spLocks noChangeShapeType="1"/>
          </p:cNvSpPr>
          <p:nvPr/>
        </p:nvSpPr>
        <p:spPr bwMode="auto">
          <a:xfrm>
            <a:off x="7010400" y="601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329809" name="Line 81"/>
          <p:cNvSpPr>
            <a:spLocks noChangeShapeType="1"/>
          </p:cNvSpPr>
          <p:nvPr/>
        </p:nvSpPr>
        <p:spPr bwMode="auto">
          <a:xfrm>
            <a:off x="4495800" y="2590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204524282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763000" cy="79175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s-E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Examinar los Efectos del Problema: Ejemplo 2 Ilustrativo de un Árbol de Efectos 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20867" name="AutoShape 3"/>
          <p:cNvSpPr>
            <a:spLocks noChangeArrowheads="1"/>
          </p:cNvSpPr>
          <p:nvPr/>
        </p:nvSpPr>
        <p:spPr bwMode="auto">
          <a:xfrm>
            <a:off x="1219200" y="1371600"/>
            <a:ext cx="6248400" cy="609600"/>
          </a:xfrm>
          <a:prstGeom prst="flowChartProcess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 b="1">
                <a:latin typeface="Times New Roman" pitchFamily="18" charset="0"/>
              </a:rPr>
              <a:t>Poco Acceso Ciudadano a la Información Publica</a:t>
            </a:r>
            <a:endParaRPr lang="es-ES" sz="2400" b="1">
              <a:latin typeface="Times New Roman" pitchFamily="18" charset="0"/>
            </a:endParaRPr>
          </a:p>
        </p:txBody>
      </p:sp>
      <p:sp>
        <p:nvSpPr>
          <p:cNvPr id="420868" name="Rectangle 4"/>
          <p:cNvSpPr>
            <a:spLocks noChangeArrowheads="1"/>
          </p:cNvSpPr>
          <p:nvPr/>
        </p:nvSpPr>
        <p:spPr bwMode="auto">
          <a:xfrm>
            <a:off x="304800" y="2514600"/>
            <a:ext cx="3962400" cy="6858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Sociedad civil con poca capacidad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y conocimiento para acceso y uso</a:t>
            </a:r>
          </a:p>
        </p:txBody>
      </p:sp>
      <p:sp>
        <p:nvSpPr>
          <p:cNvPr id="420869" name="Rectangle 5"/>
          <p:cNvSpPr>
            <a:spLocks noChangeArrowheads="1"/>
          </p:cNvSpPr>
          <p:nvPr/>
        </p:nvSpPr>
        <p:spPr bwMode="auto">
          <a:xfrm>
            <a:off x="1473200" y="3429000"/>
            <a:ext cx="2133600" cy="10668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Baja capacidad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de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auditoria social</a:t>
            </a:r>
            <a:endParaRPr lang="es-ES" sz="800">
              <a:latin typeface="Times New Roman" pitchFamily="18" charset="0"/>
            </a:endParaRPr>
          </a:p>
        </p:txBody>
      </p:sp>
      <p:sp>
        <p:nvSpPr>
          <p:cNvPr id="420873" name="Rectangle 9"/>
          <p:cNvSpPr>
            <a:spLocks noChangeArrowheads="1"/>
          </p:cNvSpPr>
          <p:nvPr/>
        </p:nvSpPr>
        <p:spPr bwMode="auto">
          <a:xfrm>
            <a:off x="5105400" y="2552700"/>
            <a:ext cx="3733800" cy="647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Información publica deficiente</a:t>
            </a:r>
            <a:endParaRPr lang="es-ES" sz="800">
              <a:latin typeface="Times New Roman" pitchFamily="18" charset="0"/>
            </a:endParaRPr>
          </a:p>
        </p:txBody>
      </p:sp>
      <p:sp>
        <p:nvSpPr>
          <p:cNvPr id="420880" name="Line 16"/>
          <p:cNvSpPr>
            <a:spLocks noChangeShapeType="1"/>
          </p:cNvSpPr>
          <p:nvPr/>
        </p:nvSpPr>
        <p:spPr bwMode="auto">
          <a:xfrm>
            <a:off x="4495800" y="1981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20881" name="Line 17"/>
          <p:cNvSpPr>
            <a:spLocks noChangeShapeType="1"/>
          </p:cNvSpPr>
          <p:nvPr/>
        </p:nvSpPr>
        <p:spPr bwMode="auto">
          <a:xfrm>
            <a:off x="3276600" y="23622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20882" name="Line 18"/>
          <p:cNvSpPr>
            <a:spLocks noChangeShapeType="1"/>
          </p:cNvSpPr>
          <p:nvPr/>
        </p:nvSpPr>
        <p:spPr bwMode="auto">
          <a:xfrm>
            <a:off x="2514600" y="3124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20888" name="Line 24"/>
          <p:cNvSpPr>
            <a:spLocks noChangeShapeType="1"/>
          </p:cNvSpPr>
          <p:nvPr/>
        </p:nvSpPr>
        <p:spPr bwMode="auto">
          <a:xfrm>
            <a:off x="6096000" y="3175000"/>
            <a:ext cx="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20889" name="Line 25"/>
          <p:cNvSpPr>
            <a:spLocks noChangeShapeType="1"/>
          </p:cNvSpPr>
          <p:nvPr/>
        </p:nvSpPr>
        <p:spPr bwMode="auto">
          <a:xfrm>
            <a:off x="7543800" y="3200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20894" name="Line 30"/>
          <p:cNvSpPr>
            <a:spLocks noChangeShapeType="1"/>
          </p:cNvSpPr>
          <p:nvPr/>
        </p:nvSpPr>
        <p:spPr bwMode="auto">
          <a:xfrm>
            <a:off x="4495800" y="2362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895" name="Line 31"/>
          <p:cNvSpPr>
            <a:spLocks noChangeShapeType="1"/>
          </p:cNvSpPr>
          <p:nvPr/>
        </p:nvSpPr>
        <p:spPr bwMode="auto">
          <a:xfrm>
            <a:off x="5867400" y="2362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896" name="Line 32"/>
          <p:cNvSpPr>
            <a:spLocks noChangeShapeType="1"/>
          </p:cNvSpPr>
          <p:nvPr/>
        </p:nvSpPr>
        <p:spPr bwMode="auto">
          <a:xfrm>
            <a:off x="3276600" y="2362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897" name="Rectangle 33"/>
          <p:cNvSpPr>
            <a:spLocks noChangeArrowheads="1"/>
          </p:cNvSpPr>
          <p:nvPr/>
        </p:nvSpPr>
        <p:spPr bwMode="auto">
          <a:xfrm>
            <a:off x="190500" y="4737100"/>
            <a:ext cx="2209800" cy="1295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Deficiencia en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mecanismos de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verificación de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información</a:t>
            </a:r>
          </a:p>
        </p:txBody>
      </p:sp>
      <p:sp>
        <p:nvSpPr>
          <p:cNvPr id="420898" name="Line 34"/>
          <p:cNvSpPr>
            <a:spLocks noChangeShapeType="1"/>
          </p:cNvSpPr>
          <p:nvPr/>
        </p:nvSpPr>
        <p:spPr bwMode="auto">
          <a:xfrm>
            <a:off x="1828800" y="4495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899" name="Rectangle 35"/>
          <p:cNvSpPr>
            <a:spLocks noChangeArrowheads="1"/>
          </p:cNvSpPr>
          <p:nvPr/>
        </p:nvSpPr>
        <p:spPr bwMode="auto">
          <a:xfrm>
            <a:off x="2476500" y="4724400"/>
            <a:ext cx="2209800" cy="12954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>
                <a:latin typeface="Times New Roman" pitchFamily="18" charset="0"/>
              </a:rPr>
              <a:t>Desconocimiento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de terminología </a:t>
            </a:r>
          </a:p>
          <a:p>
            <a:pPr algn="ctr"/>
            <a:r>
              <a:rPr lang="es-ES" sz="2200">
                <a:latin typeface="Times New Roman" pitchFamily="18" charset="0"/>
              </a:rPr>
              <a:t>de adm. publica</a:t>
            </a:r>
          </a:p>
          <a:p>
            <a:pPr algn="ctr"/>
            <a:r>
              <a:rPr lang="es-ES" sz="2200">
                <a:latin typeface="Times New Roman" pitchFamily="18" charset="0"/>
              </a:rPr>
              <a:t>y transparencia</a:t>
            </a:r>
          </a:p>
        </p:txBody>
      </p:sp>
      <p:sp>
        <p:nvSpPr>
          <p:cNvPr id="420900" name="Line 36"/>
          <p:cNvSpPr>
            <a:spLocks noChangeShapeType="1"/>
          </p:cNvSpPr>
          <p:nvPr/>
        </p:nvSpPr>
        <p:spPr bwMode="auto">
          <a:xfrm>
            <a:off x="3505200" y="4495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901" name="Rectangle 37"/>
          <p:cNvSpPr>
            <a:spLocks noChangeArrowheads="1"/>
          </p:cNvSpPr>
          <p:nvPr/>
        </p:nvSpPr>
        <p:spPr bwMode="auto">
          <a:xfrm>
            <a:off x="5791200" y="3581400"/>
            <a:ext cx="2590800" cy="9906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ES" sz="2200" dirty="0">
                <a:latin typeface="Times New Roman" pitchFamily="18" charset="0"/>
              </a:rPr>
              <a:t>Escasos recursos para </a:t>
            </a:r>
          </a:p>
          <a:p>
            <a:pPr algn="ctr"/>
            <a:r>
              <a:rPr lang="es-ES" sz="2200" dirty="0">
                <a:latin typeface="Times New Roman" pitchFamily="18" charset="0"/>
              </a:rPr>
              <a:t>Brindar información</a:t>
            </a:r>
            <a:endParaRPr lang="es-ES" sz="800" dirty="0">
              <a:latin typeface="Times New Roman" pitchFamily="18" charset="0"/>
            </a:endParaRPr>
          </a:p>
        </p:txBody>
      </p:sp>
      <p:sp>
        <p:nvSpPr>
          <p:cNvPr id="420902" name="Rectangle 38"/>
          <p:cNvSpPr>
            <a:spLocks noChangeArrowheads="1"/>
          </p:cNvSpPr>
          <p:nvPr/>
        </p:nvSpPr>
        <p:spPr bwMode="auto">
          <a:xfrm>
            <a:off x="4902200" y="4800600"/>
            <a:ext cx="2362200" cy="12192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Poco equipo </a:t>
            </a: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y estructura</a:t>
            </a: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destinado al acceso</a:t>
            </a: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a información </a:t>
            </a:r>
          </a:p>
        </p:txBody>
      </p:sp>
      <p:sp>
        <p:nvSpPr>
          <p:cNvPr id="420903" name="Rectangle 39"/>
          <p:cNvSpPr>
            <a:spLocks noChangeArrowheads="1"/>
          </p:cNvSpPr>
          <p:nvPr/>
        </p:nvSpPr>
        <p:spPr bwMode="auto">
          <a:xfrm>
            <a:off x="7467600" y="4876800"/>
            <a:ext cx="1447800" cy="1155700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75000"/>
              </a:lnSpc>
            </a:pPr>
            <a:endParaRPr lang="es-ES" sz="2200">
              <a:latin typeface="Times New Roman" pitchFamily="18" charset="0"/>
            </a:endParaRP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Personal</a:t>
            </a: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no </a:t>
            </a:r>
          </a:p>
          <a:p>
            <a:pPr algn="ctr">
              <a:lnSpc>
                <a:spcPct val="75000"/>
              </a:lnSpc>
            </a:pPr>
            <a:r>
              <a:rPr lang="es-ES" sz="2200">
                <a:latin typeface="Times New Roman" pitchFamily="18" charset="0"/>
              </a:rPr>
              <a:t>Capacitado</a:t>
            </a:r>
          </a:p>
          <a:p>
            <a:pPr algn="ctr">
              <a:lnSpc>
                <a:spcPct val="75000"/>
              </a:lnSpc>
            </a:pPr>
            <a:endParaRPr lang="es-ES" sz="2200">
              <a:latin typeface="Times New Roman" pitchFamily="18" charset="0"/>
            </a:endParaRPr>
          </a:p>
          <a:p>
            <a:pPr algn="ctr">
              <a:lnSpc>
                <a:spcPct val="75000"/>
              </a:lnSpc>
            </a:pPr>
            <a:endParaRPr lang="es-ES" sz="2200">
              <a:latin typeface="Times New Roman" pitchFamily="18" charset="0"/>
            </a:endParaRPr>
          </a:p>
        </p:txBody>
      </p:sp>
      <p:sp>
        <p:nvSpPr>
          <p:cNvPr id="420904" name="Line 40"/>
          <p:cNvSpPr>
            <a:spLocks noChangeShapeType="1"/>
          </p:cNvSpPr>
          <p:nvPr/>
        </p:nvSpPr>
        <p:spPr bwMode="auto">
          <a:xfrm>
            <a:off x="6019800" y="4572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420905" name="Line 41"/>
          <p:cNvSpPr>
            <a:spLocks noChangeShapeType="1"/>
          </p:cNvSpPr>
          <p:nvPr/>
        </p:nvSpPr>
        <p:spPr bwMode="auto">
          <a:xfrm>
            <a:off x="7848600" y="4572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135100290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637" name="Rectangle 53"/>
          <p:cNvSpPr>
            <a:spLocks noChangeArrowheads="1"/>
          </p:cNvSpPr>
          <p:nvPr/>
        </p:nvSpPr>
        <p:spPr bwMode="auto">
          <a:xfrm>
            <a:off x="-88900" y="1752600"/>
            <a:ext cx="8851900" cy="158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>
                <a:solidFill>
                  <a:srgbClr val="990000"/>
                </a:solidFill>
                <a:latin typeface="Arial" charset="0"/>
              </a:rPr>
              <a:t>“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Apoyar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a la Unidad REDD+ en el Ministerio de Medio Ambiente para 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que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pueda tener la capacidad de medir y monitorear riesgos”</a:t>
            </a:r>
            <a:endParaRPr lang="es-EC" sz="2200" dirty="0">
              <a:solidFill>
                <a:srgbClr val="990000"/>
              </a:solidFill>
              <a:latin typeface="Times New Roman" pitchFamily="18" charset="0"/>
            </a:endParaRPr>
          </a:p>
          <a:p>
            <a:pPr lvl="1"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“Establecer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coordinación con la 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Comisión de Transparencia”</a:t>
            </a:r>
          </a:p>
          <a:p>
            <a:pPr lvl="1"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“Ofrecer 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entrenamiento especializado en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REDD+ y Transparencia”</a:t>
            </a:r>
            <a:endParaRPr lang="en-US" sz="2400" b="1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23639" name="Rectangle 55"/>
          <p:cNvSpPr>
            <a:spLocks noChangeArrowheads="1"/>
          </p:cNvSpPr>
          <p:nvPr/>
        </p:nvSpPr>
        <p:spPr bwMode="auto">
          <a:xfrm>
            <a:off x="381000" y="3810000"/>
            <a:ext cx="8153400" cy="232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“Falta de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capacidad en la Unidad REDD+ en 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temas relevantes a la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medición y monitoreo de riesgos”</a:t>
            </a:r>
            <a:endParaRPr lang="es-EC" sz="2200" dirty="0">
              <a:solidFill>
                <a:srgbClr val="990000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“No existen mecanismos de colaboración con la Comisión de Transparencia”</a:t>
            </a:r>
            <a:endParaRPr lang="es-EC" sz="2200" dirty="0">
              <a:solidFill>
                <a:srgbClr val="990000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  <a:buClr>
                <a:srgbClr val="000066"/>
              </a:buClr>
              <a:buFontTx/>
              <a:buChar char="•"/>
            </a:pP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“No se incorpora en el programa </a:t>
            </a:r>
            <a:r>
              <a:rPr lang="es-EC" sz="2200" dirty="0" smtClean="0">
                <a:solidFill>
                  <a:srgbClr val="990000"/>
                </a:solidFill>
                <a:latin typeface="Times New Roman" pitchFamily="18" charset="0"/>
              </a:rPr>
              <a:t>marco de ONU REDD+ destrezas de </a:t>
            </a:r>
            <a:r>
              <a:rPr lang="es-EC" sz="2200" dirty="0">
                <a:solidFill>
                  <a:srgbClr val="990000"/>
                </a:solidFill>
                <a:latin typeface="Times New Roman" pitchFamily="18" charset="0"/>
              </a:rPr>
              <a:t>contraloría/auditoria social y rendición de cuentas”</a:t>
            </a:r>
            <a:endParaRPr lang="en-US" sz="2400" b="1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323640" name="Text Box 56"/>
          <p:cNvSpPr txBox="1">
            <a:spLocks noChangeArrowheads="1"/>
          </p:cNvSpPr>
          <p:nvPr/>
        </p:nvSpPr>
        <p:spPr bwMode="auto">
          <a:xfrm>
            <a:off x="279400" y="1193800"/>
            <a:ext cx="1581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002A6C"/>
                </a:solidFill>
                <a:latin typeface="Times New Roman" pitchFamily="18" charset="0"/>
              </a:rPr>
              <a:t>Ejemplo A</a:t>
            </a:r>
          </a:p>
        </p:txBody>
      </p:sp>
      <p:sp>
        <p:nvSpPr>
          <p:cNvPr id="323641" name="Text Box 57"/>
          <p:cNvSpPr txBox="1">
            <a:spLocks noChangeArrowheads="1"/>
          </p:cNvSpPr>
          <p:nvPr/>
        </p:nvSpPr>
        <p:spPr bwMode="auto">
          <a:xfrm>
            <a:off x="304800" y="3467100"/>
            <a:ext cx="1563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2400" b="1">
                <a:solidFill>
                  <a:srgbClr val="000066"/>
                </a:solidFill>
                <a:latin typeface="Times New Roman" pitchFamily="18" charset="0"/>
              </a:rPr>
              <a:t>Ejemplo B</a:t>
            </a:r>
          </a:p>
        </p:txBody>
      </p:sp>
      <p:sp>
        <p:nvSpPr>
          <p:cNvPr id="323642" name="Text Box 58"/>
          <p:cNvSpPr txBox="1">
            <a:spLocks noChangeArrowheads="1"/>
          </p:cNvSpPr>
          <p:nvPr/>
        </p:nvSpPr>
        <p:spPr bwMode="auto">
          <a:xfrm>
            <a:off x="228600" y="25400"/>
            <a:ext cx="8991600" cy="836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endParaRPr lang="es-E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70000"/>
              </a:lnSpc>
            </a:pPr>
            <a:r>
              <a:rPr lang="es-E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Identificación de </a:t>
            </a:r>
            <a:r>
              <a:rPr lang="es-E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Riesgos </a:t>
            </a:r>
            <a:endParaRPr lang="en-US" sz="36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76200" y="1157287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096344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85" name="Rectangle 53"/>
          <p:cNvSpPr>
            <a:spLocks noChangeArrowheads="1"/>
          </p:cNvSpPr>
          <p:nvPr/>
        </p:nvSpPr>
        <p:spPr bwMode="auto">
          <a:xfrm>
            <a:off x="228600" y="1270000"/>
            <a:ext cx="8686800" cy="488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/>
            <a:r>
              <a:rPr lang="es-PA" sz="3200" dirty="0" smtClean="0">
                <a:solidFill>
                  <a:srgbClr val="002A6C"/>
                </a:solidFill>
                <a:latin typeface="Times New Roman" pitchFamily="18" charset="0"/>
              </a:rPr>
              <a:t>La identificación de los riesgos consta de por lo menos dos partes:</a:t>
            </a:r>
          </a:p>
          <a:p>
            <a:pPr marL="457200" indent="-457200"/>
            <a:endParaRPr lang="es-EC" sz="3200" dirty="0">
              <a:solidFill>
                <a:srgbClr val="002A6C"/>
              </a:solidFill>
              <a:latin typeface="Times New Roman" pitchFamily="18" charset="0"/>
            </a:endParaRPr>
          </a:p>
          <a:p>
            <a:pPr marL="914400" lvl="1" indent="-457200">
              <a:lnSpc>
                <a:spcPct val="110000"/>
              </a:lnSpc>
              <a:buClr>
                <a:srgbClr val="000066"/>
              </a:buClr>
              <a:buFontTx/>
              <a:buAutoNum type="arabicPeriod"/>
            </a:pPr>
            <a:r>
              <a:rPr lang="es-PA" sz="2800" b="1" dirty="0" smtClean="0">
                <a:solidFill>
                  <a:srgbClr val="C2113A"/>
                </a:solidFill>
                <a:latin typeface="Times New Roman" pitchFamily="18" charset="0"/>
              </a:rPr>
              <a:t>conocer su importancia, su incidencia, el riesgo que representa; es decir, los efectos que ocasiona.  Esto lleva a verificar que el grado de riesgo; y</a:t>
            </a:r>
          </a:p>
          <a:p>
            <a:pPr marL="914400" lvl="1" indent="-457200">
              <a:lnSpc>
                <a:spcPct val="110000"/>
              </a:lnSpc>
              <a:buClr>
                <a:srgbClr val="000066"/>
              </a:buClr>
              <a:buFontTx/>
              <a:buAutoNum type="arabicPeriod"/>
            </a:pPr>
            <a:r>
              <a:rPr lang="es-PA" sz="2800" b="1" dirty="0" smtClean="0">
                <a:solidFill>
                  <a:srgbClr val="C2113A"/>
                </a:solidFill>
                <a:latin typeface="Times New Roman" pitchFamily="18" charset="0"/>
              </a:rPr>
              <a:t>conocer la razón del riesgo, a qué se debe su existencia; es decir, las causas que lo generan.  Este conocimiento es la base para la búsqueda de soluciones preventivas.</a:t>
            </a:r>
            <a:endParaRPr lang="es-PA" sz="2800" b="1" dirty="0">
              <a:solidFill>
                <a:srgbClr val="C2113A"/>
              </a:solidFill>
              <a:latin typeface="Times New Roman" pitchFamily="18" charset="0"/>
            </a:endParaRPr>
          </a:p>
        </p:txBody>
      </p:sp>
      <p:sp>
        <p:nvSpPr>
          <p:cNvPr id="325687" name="Text Box 55"/>
          <p:cNvSpPr txBox="1">
            <a:spLocks noChangeArrowheads="1"/>
          </p:cNvSpPr>
          <p:nvPr/>
        </p:nvSpPr>
        <p:spPr bwMode="auto">
          <a:xfrm>
            <a:off x="152400" y="215900"/>
            <a:ext cx="8991600" cy="836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endParaRPr lang="es-E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70000"/>
              </a:lnSpc>
            </a:pPr>
            <a:r>
              <a:rPr lang="es-E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Identificación de </a:t>
            </a:r>
            <a:r>
              <a:rPr lang="es-E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Riesgos [2]</a:t>
            </a:r>
            <a:endParaRPr lang="en-US" sz="36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1453526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0890" y="107950"/>
            <a:ext cx="8534400" cy="1265238"/>
          </a:xfrm>
        </p:spPr>
        <p:txBody>
          <a:bodyPr>
            <a:normAutofit/>
          </a:bodyPr>
          <a:lstStyle/>
          <a:p>
            <a:r>
              <a:rPr lang="es-AR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Guía Propuesta para Desarrollar Medidas de Preventivas Anticorrupción en REDD+</a:t>
            </a:r>
            <a:endParaRPr lang="es-PA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79037"/>
            <a:ext cx="8839200" cy="45645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AR" sz="7600" b="1" dirty="0" smtClean="0">
                <a:latin typeface="Times New Roman" pitchFamily="18" charset="0"/>
                <a:cs typeface="Times New Roman" pitchFamily="18" charset="0"/>
              </a:rPr>
              <a:t>Identificar los riesgos 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¿Cuáles son los riesgos potenciales específicos a REDD+?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¿Cuáles son los sectores involucrados?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b="1" dirty="0" smtClean="0">
                <a:latin typeface="Times New Roman" pitchFamily="18" charset="0"/>
                <a:cs typeface="Times New Roman" pitchFamily="18" charset="0"/>
              </a:rPr>
              <a:t>Diseño de medidas 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¿Qué medidas se requieren?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¿Qué instituciones podrían llevar a cabo estas medidas?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¿Cuál es el rol/las funciones de esas instituciones?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¿Cuál será la relación entre las instituciones de gobernabilidad a nivel nacional y local?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¿Cómo podrían utilizarse las leyes, macos, políticas y mecanismos existentes?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¿Cómo podría involucrarse a la sociedad civil y a las poblaciones locales e indígenas?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AR" sz="7600" b="1" dirty="0" smtClean="0">
                <a:latin typeface="Times New Roman" pitchFamily="18" charset="0"/>
                <a:cs typeface="Times New Roman" pitchFamily="18" charset="0"/>
              </a:rPr>
              <a:t>Implementación de medidas 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¿Cómo asegurar que se cumplan las medidas?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¿Cómo evaluar si las medidas son efectivas?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¿Puede evaluarse la eficacia de esas medidas a través del Mecanismo de Seguimiento de la CICC?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s-AR" sz="7600" dirty="0" smtClean="0">
                <a:latin typeface="Times New Roman" pitchFamily="18" charset="0"/>
                <a:cs typeface="Times New Roman" pitchFamily="18" charset="0"/>
              </a:rPr>
              <a:t>¿Cómo reportar/informar al público sobre las medidas adoptadas?</a:t>
            </a:r>
            <a:endParaRPr lang="es-PA" sz="7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7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7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7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s-MX" sz="2800" dirty="0" smtClean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853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57200" y="174895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PA" sz="4000" b="1" dirty="0" smtClean="0">
                <a:solidFill>
                  <a:srgbClr val="0025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Ejemplos de Riesgos en el Sector Forestal</a:t>
            </a:r>
            <a:endParaRPr lang="es-PA" sz="4000" b="1" dirty="0">
              <a:solidFill>
                <a:srgbClr val="0025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524001"/>
          <a:ext cx="8839200" cy="4564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9600"/>
                <a:gridCol w="4419600"/>
              </a:tblGrid>
              <a:tr h="457199">
                <a:tc>
                  <a:txBody>
                    <a:bodyPr/>
                    <a:lstStyle/>
                    <a:p>
                      <a:pPr algn="ctr"/>
                      <a:r>
                        <a:rPr lang="es-AR" sz="2200" b="1" noProof="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Sector</a:t>
                      </a:r>
                      <a:endParaRPr lang="es-AR" sz="2200" b="1" noProof="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200" b="1" noProof="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Riesgos</a:t>
                      </a:r>
                      <a:endParaRPr lang="es-AR" sz="2200" b="1" noProof="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Diseño</a:t>
                      </a:r>
                      <a:r>
                        <a:rPr lang="es-AR" sz="2200" baseline="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regulatorio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Influencia indebida sobre las </a:t>
                      </a:r>
                    </a:p>
                    <a:p>
                      <a:pPr algn="ctr"/>
                      <a:r>
                        <a:rPr lang="es-ES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leyes y reglamentos forestales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13114">
                <a:tc>
                  <a:txBody>
                    <a:bodyPr/>
                    <a:lstStyle/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Cosecha/Procesamiento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de los funcionarios locales para cosechar sin permisos, obtener permisos de tala, ignorar la sobreexplotación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15686">
                <a:tc>
                  <a:txBody>
                    <a:bodyPr/>
                    <a:lstStyle/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Transporte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permitir el transporte </a:t>
                      </a:r>
                    </a:p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 madera talada ilegalmente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84971">
                <a:tc>
                  <a:txBody>
                    <a:bodyPr/>
                    <a:lstStyle/>
                    <a:p>
                      <a:pPr algn="ctr"/>
                      <a:r>
                        <a:rPr lang="es-AR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Comercio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exportar productos de madera sin permisos, evitar impuestos, lavado de dinero</a:t>
                      </a:r>
                      <a:endParaRPr lang="es-AR" sz="22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2256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89217" y="174895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PA" sz="4000" b="1" dirty="0" smtClean="0">
                <a:solidFill>
                  <a:srgbClr val="0025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Ejemplos de Riesgos en la Etapa de Diseño e Implementación de REDD+</a:t>
            </a:r>
            <a:endParaRPr lang="es-PA" sz="4000" b="1" dirty="0">
              <a:solidFill>
                <a:srgbClr val="0025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latin typeface="Arial" charset="0"/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1369741"/>
          <a:ext cx="8839200" cy="53775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6400"/>
                <a:gridCol w="2946400"/>
                <a:gridCol w="2946400"/>
              </a:tblGrid>
              <a:tr h="379814">
                <a:tc>
                  <a:txBody>
                    <a:bodyPr/>
                    <a:lstStyle/>
                    <a:p>
                      <a:pPr algn="ctr"/>
                      <a:endParaRPr lang="es-AR" sz="1600" noProof="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Diseño</a:t>
                      </a:r>
                      <a:endParaRPr lang="es-AR" sz="1800" b="1" noProof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Implementación</a:t>
                      </a:r>
                      <a:endParaRPr lang="es-AR" sz="1800" b="1" noProof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601990">
                <a:tc rowSpan="3">
                  <a:txBody>
                    <a:bodyPr/>
                    <a:lstStyle/>
                    <a:p>
                      <a:pPr algn="ctr"/>
                      <a:r>
                        <a:rPr lang="es-AR" sz="1600" b="1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ADMINISTRACIÓN</a:t>
                      </a:r>
                      <a:r>
                        <a:rPr lang="es-AR" sz="1600" b="1" baseline="0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s-AR" sz="1600" b="1" baseline="0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DE LA TIERRA</a:t>
                      </a:r>
                      <a:endParaRPr lang="es-AR" sz="1600" b="1" noProof="0" dirty="0">
                        <a:solidFill>
                          <a:schemeClr val="tx2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garantizar que las tierras sean asignadas o excluidas de REDD+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crear de manera fraudulenta títulos de propiedad  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17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incluir las áreas de tierra comprendidas en REDD+</a:t>
                      </a:r>
                      <a:endParaRPr lang="es-AR" sz="1600" noProof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583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Falta de reconocimiento de los derechos concurrentes o la tenencia consuetudinaria de la tierra </a:t>
                      </a:r>
                      <a:endParaRPr lang="es-AR" sz="1600" noProof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9762">
                <a:tc rowSpan="3">
                  <a:txBody>
                    <a:bodyPr/>
                    <a:lstStyle/>
                    <a:p>
                      <a:pPr algn="ctr"/>
                      <a:r>
                        <a:rPr lang="es-AR" sz="1600" b="1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DERECHOS</a:t>
                      </a:r>
                      <a:r>
                        <a:rPr lang="es-AR" sz="1600" b="1" baseline="0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DE CARBONO </a:t>
                      </a:r>
                    </a:p>
                    <a:p>
                      <a:pPr algn="ctr"/>
                      <a:r>
                        <a:rPr lang="es-AR" sz="1600" b="1" baseline="0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Y MEDICIÓN</a:t>
                      </a:r>
                      <a:endParaRPr lang="es-AR" sz="1600" b="1" noProof="0" dirty="0">
                        <a:solidFill>
                          <a:schemeClr val="tx2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Vincular los derechos de carbono a la propiedad estatal</a:t>
                      </a:r>
                      <a:r>
                        <a:rPr lang="es-AR" sz="1600" baseline="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de los bosques</a:t>
                      </a:r>
                      <a:endParaRPr lang="es-AR" sz="1600" noProof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Soborno para registrar los derechos de carbono sobre tierras de particulares en nombre de agentes corruptos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838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AR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Inflar artificialmente las líneas de base</a:t>
                      </a:r>
                      <a:endParaRPr lang="es-AR" sz="1600" noProof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37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Sobreestimar la cantidad de reducción de emisiones para inflar los ingresos REDD +</a:t>
                      </a:r>
                      <a:endParaRPr lang="es-AR" sz="1600" noProof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76614">
                <a:tc>
                  <a:txBody>
                    <a:bodyPr/>
                    <a:lstStyle/>
                    <a:p>
                      <a:pPr algn="ctr"/>
                      <a:r>
                        <a:rPr lang="es-AR" sz="1600" b="1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SISTEMAS DE DISTRIBUCIÓN </a:t>
                      </a:r>
                    </a:p>
                    <a:p>
                      <a:pPr algn="ctr"/>
                      <a:r>
                        <a:rPr lang="es-AR" sz="1600" b="1" noProof="0" dirty="0" smtClean="0">
                          <a:solidFill>
                            <a:schemeClr val="tx2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Y BENEFICIOS</a:t>
                      </a:r>
                      <a:endParaRPr lang="es-AR" sz="1600" b="1" noProof="0" dirty="0">
                        <a:solidFill>
                          <a:schemeClr val="tx2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Captura del Estado, nepotismo y amiguismo</a:t>
                      </a:r>
                      <a:endParaRPr lang="es-AR" sz="1600" noProof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Vender los derechos de carbono sin el consentimiento de los pueblos indígenas</a:t>
                      </a:r>
                      <a:endParaRPr lang="es-AR" sz="1600" noProof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788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ChangeArrowheads="1"/>
          </p:cNvSpPr>
          <p:nvPr/>
        </p:nvSpPr>
        <p:spPr bwMode="auto">
          <a:xfrm>
            <a:off x="0" y="1341438"/>
            <a:ext cx="9144000" cy="551656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1F2F3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PA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57200" y="188913"/>
            <a:ext cx="822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MX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Objetivos </a:t>
            </a:r>
            <a:endParaRPr lang="es-ES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/>
          </a:p>
        </p:txBody>
      </p:sp>
      <p:sp>
        <p:nvSpPr>
          <p:cNvPr id="7173" name="Rectangle 3"/>
          <p:cNvSpPr txBox="1">
            <a:spLocks noChangeArrowheads="1"/>
          </p:cNvSpPr>
          <p:nvPr/>
        </p:nvSpPr>
        <p:spPr bwMode="auto">
          <a:xfrm>
            <a:off x="50800" y="1447800"/>
            <a:ext cx="8991600" cy="5051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buFont typeface="Arial" charset="0"/>
              <a:buChar char="•"/>
            </a:pPr>
            <a:r>
              <a:rPr lang="es-NI" sz="3200" dirty="0" smtClean="0">
                <a:latin typeface="Times New Roman" pitchFamily="18" charset="0"/>
                <a:cs typeface="Times New Roman" pitchFamily="18" charset="0"/>
              </a:rPr>
              <a:t>Ofrecer insumos y promover un dialogo sobre 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diferentes opciones</a:t>
            </a:r>
            <a:r>
              <a:rPr lang="es-PA" sz="3200" dirty="0" smtClean="0">
                <a:latin typeface="Times New Roman" pitchFamily="18" charset="0"/>
                <a:cs typeface="Times New Roman" pitchFamily="18" charset="0"/>
              </a:rPr>
              <a:t>/enfoques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3200" dirty="0"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identificar, medir y monitorear los riesgos </a:t>
            </a:r>
            <a:r>
              <a:rPr lang="es-ES" sz="3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corrupción </a:t>
            </a:r>
            <a:r>
              <a:rPr lang="es-ES" sz="3200" dirty="0">
                <a:latin typeface="Times New Roman" pitchFamily="18" charset="0"/>
                <a:cs typeface="Times New Roman" pitchFamily="18" charset="0"/>
              </a:rPr>
              <a:t>en REDD+ y tomar 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acciones </a:t>
            </a:r>
            <a:r>
              <a:rPr lang="es-ES" sz="32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>prevención.</a:t>
            </a:r>
            <a:endParaRPr lang="es-PA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08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40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Antes de Elegir o Seleccionar Herramientas y/o Enfoques</a:t>
            </a:r>
            <a:endParaRPr lang="es-MX" sz="4000" b="1" dirty="0" smtClean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5172075"/>
          </a:xfrm>
        </p:spPr>
        <p:txBody>
          <a:bodyPr>
            <a:normAutofit/>
          </a:bodyPr>
          <a:lstStyle/>
          <a:p>
            <a:pPr eaLnBrk="1" hangingPunct="1"/>
            <a:r>
              <a:rPr lang="es-PA" dirty="0" smtClean="0">
                <a:latin typeface="Times New Roman" pitchFamily="18" charset="0"/>
              </a:rPr>
              <a:t>¿Qué se quiere medir?</a:t>
            </a:r>
          </a:p>
          <a:p>
            <a:pPr eaLnBrk="1" hangingPunct="1"/>
            <a:r>
              <a:rPr lang="es-MX" dirty="0" smtClean="0">
                <a:latin typeface="Times New Roman" pitchFamily="18" charset="0"/>
              </a:rPr>
              <a:t>¿Existe Base de Datos</a:t>
            </a:r>
            <a:r>
              <a:rPr lang="es-PA" dirty="0" smtClean="0">
                <a:latin typeface="Times New Roman" pitchFamily="18" charset="0"/>
              </a:rPr>
              <a:t>/Línea de Base</a:t>
            </a:r>
            <a:r>
              <a:rPr lang="es-MX" dirty="0" smtClean="0">
                <a:latin typeface="Times New Roman" pitchFamily="18" charset="0"/>
              </a:rPr>
              <a:t>?</a:t>
            </a:r>
          </a:p>
          <a:p>
            <a:pPr eaLnBrk="1" hangingPunct="1"/>
            <a:r>
              <a:rPr lang="es-MX" dirty="0" smtClean="0">
                <a:latin typeface="Times New Roman" pitchFamily="18" charset="0"/>
              </a:rPr>
              <a:t>¿Existe información y/o acceso a la información?</a:t>
            </a:r>
          </a:p>
          <a:p>
            <a:pPr eaLnBrk="1" hangingPunct="1"/>
            <a:r>
              <a:rPr lang="es-MX" dirty="0">
                <a:latin typeface="Times New Roman" pitchFamily="18" charset="0"/>
              </a:rPr>
              <a:t>¿</a:t>
            </a:r>
            <a:r>
              <a:rPr lang="es-MX" dirty="0" smtClean="0">
                <a:latin typeface="Times New Roman" pitchFamily="18" charset="0"/>
              </a:rPr>
              <a:t>Hay recursos? (Financieros, humanos)</a:t>
            </a:r>
          </a:p>
          <a:p>
            <a:pPr eaLnBrk="1" hangingPunct="1"/>
            <a:r>
              <a:rPr lang="es-MX" dirty="0" smtClean="0">
                <a:latin typeface="Times New Roman" pitchFamily="18" charset="0"/>
              </a:rPr>
              <a:t>¿Riesgo para Proyecto y/o para políticas?</a:t>
            </a:r>
          </a:p>
          <a:p>
            <a:pPr eaLnBrk="1" hangingPunct="1"/>
            <a:r>
              <a:rPr lang="es-MX" dirty="0" smtClean="0">
                <a:latin typeface="Times New Roman" pitchFamily="18" charset="0"/>
              </a:rPr>
              <a:t>¿Riesgo para el desempeño, la normativa o el ciclo de implementación?</a:t>
            </a:r>
          </a:p>
          <a:p>
            <a:pPr eaLnBrk="1" hangingPunct="1"/>
            <a:r>
              <a:rPr lang="es-MX" dirty="0" smtClean="0">
                <a:latin typeface="Times New Roman" pitchFamily="18" charset="0"/>
              </a:rPr>
              <a:t>¿Ámbito Nacional o sub-nacional?</a:t>
            </a:r>
          </a:p>
          <a:p>
            <a:pPr eaLnBrk="1" hangingPunct="1"/>
            <a:endParaRPr lang="es-MX" sz="2800" dirty="0" smtClean="0">
              <a:solidFill>
                <a:srgbClr val="003366"/>
              </a:solidFill>
              <a:latin typeface="Times New Roman" pitchFamily="18" charset="0"/>
            </a:endParaRPr>
          </a:p>
          <a:p>
            <a:pPr eaLnBrk="1" hangingPunct="1"/>
            <a:endParaRPr lang="es-MX" sz="2800" dirty="0" smtClean="0">
              <a:solidFill>
                <a:srgbClr val="003366"/>
              </a:solidFill>
              <a:latin typeface="Times New Roman" pitchFamily="18" charset="0"/>
            </a:endParaRPr>
          </a:p>
          <a:p>
            <a:pPr eaLnBrk="1" hangingPunct="1"/>
            <a:endParaRPr lang="es-MX" sz="2800" dirty="0" smtClean="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1295400"/>
            <a:ext cx="9144000" cy="762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04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16"/>
          <p:cNvSpPr>
            <a:spLocks noChangeArrowheads="1"/>
          </p:cNvSpPr>
          <p:nvPr/>
        </p:nvSpPr>
        <p:spPr bwMode="auto">
          <a:xfrm rot="16200000">
            <a:off x="4116388" y="4427537"/>
            <a:ext cx="585788" cy="265113"/>
          </a:xfrm>
          <a:prstGeom prst="leftArrow">
            <a:avLst>
              <a:gd name="adj1" fmla="val 50000"/>
              <a:gd name="adj2" fmla="val 55239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 rot="9518512">
            <a:off x="2822575" y="4176713"/>
            <a:ext cx="1219200" cy="244475"/>
          </a:xfrm>
          <a:prstGeom prst="rightArrow">
            <a:avLst>
              <a:gd name="adj1" fmla="val 50000"/>
              <a:gd name="adj2" fmla="val 124675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fr-FR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 rot="9014060">
            <a:off x="5074023" y="3272394"/>
            <a:ext cx="1041400" cy="277812"/>
          </a:xfrm>
          <a:prstGeom prst="leftArrow">
            <a:avLst>
              <a:gd name="adj1" fmla="val 50000"/>
              <a:gd name="adj2" fmla="val 93714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819400" y="4876800"/>
            <a:ext cx="3624263" cy="19389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marL="177800" indent="-1143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PA" sz="1500" b="1" dirty="0" smtClean="0">
                <a:latin typeface="Times New Roman" pitchFamily="18" charset="0"/>
                <a:cs typeface="Times New Roman" pitchFamily="18" charset="0"/>
              </a:rPr>
              <a:t>Participación y Empoderamiento sub-nacional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Grado de descentralización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Desarrollo económico local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Mecanismos de control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Procesos participativos en el ciclo de políticas y presupuesto, incluyendo rendición de cuentas</a:t>
            </a:r>
            <a:endParaRPr lang="es-P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6629400" y="968375"/>
            <a:ext cx="2286000" cy="289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>
            <a:lvl1pPr marL="177800" indent="-1143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15000"/>
              </a:spcBef>
            </a:pPr>
            <a:r>
              <a:rPr lang="es-PA" sz="1600" b="1" dirty="0" smtClean="0">
                <a:latin typeface="Times New Roman" pitchFamily="18" charset="0"/>
                <a:cs typeface="Times New Roman" pitchFamily="18" charset="0"/>
              </a:rPr>
              <a:t>Rendición de Cuentas Política</a:t>
            </a:r>
            <a:endParaRPr lang="es-PA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Competencia política y sistema electoral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Transparencia &amp; regulación de financiamiento político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Votos legislativos transparentes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Declaración de bienes y conflicto de interés</a:t>
            </a:r>
            <a:endParaRPr lang="es-P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06" name="AutoShape 6"/>
          <p:cNvSpPr>
            <a:spLocks noChangeArrowheads="1"/>
          </p:cNvSpPr>
          <p:nvPr/>
        </p:nvSpPr>
        <p:spPr bwMode="auto">
          <a:xfrm rot="954391">
            <a:off x="4886325" y="4200525"/>
            <a:ext cx="1219200" cy="244475"/>
          </a:xfrm>
          <a:prstGeom prst="rightArrow">
            <a:avLst>
              <a:gd name="adj1" fmla="val 50000"/>
              <a:gd name="adj2" fmla="val 124675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fr-FR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81000" y="989915"/>
            <a:ext cx="2133600" cy="28007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114300" indent="-1143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PA" sz="1600" b="1" dirty="0" smtClean="0">
                <a:latin typeface="Times New Roman" pitchFamily="18" charset="0"/>
                <a:cs typeface="Times New Roman" pitchFamily="18" charset="0"/>
              </a:rPr>
              <a:t>Institucional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Justicia Independiente y efectiva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Control Legislativo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Descentralización con rendición de cuentas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Organismos de control independientes 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Iniciativas globales y regionales</a:t>
            </a:r>
            <a:endParaRPr lang="es-P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28600" y="3971925"/>
            <a:ext cx="2438399" cy="2657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>
            <a:lvl1pPr marL="177800" indent="-1143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PA" sz="1300" b="1" dirty="0" smtClean="0">
                <a:latin typeface="Times New Roman" pitchFamily="18" charset="0"/>
                <a:cs typeface="Times New Roman" pitchFamily="18" charset="0"/>
              </a:rPr>
              <a:t>CSO/Voz/Participación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Libertad de prensa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Libertad de acceso a información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Monitoreo de </a:t>
            </a:r>
            <a:r>
              <a:rPr lang="es-PA" sz="1300" dirty="0" err="1" smtClean="0">
                <a:latin typeface="Times New Roman" pitchFamily="18" charset="0"/>
                <a:cs typeface="Times New Roman" pitchFamily="18" charset="0"/>
              </a:rPr>
              <a:t>CSOs</a:t>
            </a:r>
            <a:endParaRPr lang="es-PA" sz="13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Empoderamiento comunitario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Consultas publicas para el diseño de leyes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Tarjeta de calificaciones, encuestas de servicio</a:t>
            </a:r>
          </a:p>
          <a:p>
            <a:pPr eaLnBrk="1" hangingPunct="1">
              <a:spcBef>
                <a:spcPct val="15000"/>
              </a:spcBef>
              <a:buFontTx/>
              <a:buChar char="•"/>
            </a:pPr>
            <a:r>
              <a:rPr lang="es-PA" sz="1300" dirty="0" smtClean="0">
                <a:latin typeface="Times New Roman" pitchFamily="18" charset="0"/>
                <a:cs typeface="Times New Roman" pitchFamily="18" charset="0"/>
              </a:rPr>
              <a:t>Procesos participativos en el ciclo de políticas y presupuesto</a:t>
            </a:r>
            <a:endParaRPr lang="es-PA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629400" y="3971925"/>
            <a:ext cx="2286000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177800" indent="-1143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PA" sz="1600" b="1" dirty="0" smtClean="0">
                <a:latin typeface="Times New Roman" pitchFamily="18" charset="0"/>
                <a:cs typeface="Times New Roman" pitchFamily="18" charset="0"/>
              </a:rPr>
              <a:t>Sector Privado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Regulación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Dialogo publicó privado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Monopolios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Transparencia en industrias extractivas</a:t>
            </a:r>
          </a:p>
          <a:p>
            <a:pPr eaLnBrk="1" hangingPunct="1">
              <a:buFontTx/>
              <a:buChar char="•"/>
            </a:pPr>
            <a:r>
              <a:rPr lang="es-PA" sz="1600" dirty="0" smtClean="0">
                <a:latin typeface="Times New Roman" pitchFamily="18" charset="0"/>
                <a:cs typeface="Times New Roman" pitchFamily="18" charset="0"/>
              </a:rPr>
              <a:t>Asociaciones empresariales y responsabilidad social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85800" y="381000"/>
            <a:ext cx="739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>
              <a:cs typeface="Times New Roman" pitchFamily="18" charset="0"/>
            </a:endParaRPr>
          </a:p>
        </p:txBody>
      </p:sp>
      <p:sp>
        <p:nvSpPr>
          <p:cNvPr id="153612" name="Text Box 12"/>
          <p:cNvSpPr txBox="1">
            <a:spLocks noChangeArrowheads="1"/>
          </p:cNvSpPr>
          <p:nvPr/>
        </p:nvSpPr>
        <p:spPr bwMode="auto">
          <a:xfrm>
            <a:off x="1371600" y="76200"/>
            <a:ext cx="70104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PA" sz="26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Alcance y Dimensiones para la Medición</a:t>
            </a:r>
            <a:endParaRPr lang="es-PA" sz="2600" b="1" kern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2666999" y="880309"/>
            <a:ext cx="3776663" cy="2169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>
            <a:spAutoFit/>
          </a:bodyPr>
          <a:lstStyle>
            <a:lvl1pPr marL="228600" indent="-1651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400" b="1" dirty="0">
                <a:cs typeface="Times New Roman" pitchFamily="18" charset="0"/>
              </a:rPr>
              <a:t>	 </a:t>
            </a:r>
            <a:r>
              <a:rPr lang="es-PA" sz="1500" b="1" dirty="0" smtClean="0">
                <a:latin typeface="Times New Roman" pitchFamily="18" charset="0"/>
                <a:cs typeface="Times New Roman" pitchFamily="18" charset="0"/>
              </a:rPr>
              <a:t>Administración Publica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Liderazgo ético, declaración de activos y bienes, normas de conflicto de interés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Servicio civil </a:t>
            </a:r>
            <a:r>
              <a:rPr lang="es-PA" sz="1500" dirty="0" err="1" smtClean="0">
                <a:latin typeface="Times New Roman" pitchFamily="18" charset="0"/>
                <a:cs typeface="Times New Roman" pitchFamily="18" charset="0"/>
              </a:rPr>
              <a:t>meritocratico</a:t>
            </a:r>
            <a:endParaRPr lang="es-PA" sz="15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Transparencia &amp; rendición de cuentas en el ciclo presupuestario 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Proceso de compras transparente y competitivo</a:t>
            </a:r>
          </a:p>
          <a:p>
            <a:pPr eaLnBrk="1" hangingPunct="1">
              <a:buFontTx/>
              <a:buChar char="•"/>
            </a:pPr>
            <a:r>
              <a:rPr lang="es-PA" sz="1500" dirty="0" smtClean="0">
                <a:latin typeface="Times New Roman" pitchFamily="18" charset="0"/>
                <a:cs typeface="Times New Roman" pitchFamily="18" charset="0"/>
              </a:rPr>
              <a:t>Políticas anticorrupción en sectores</a:t>
            </a:r>
            <a:endParaRPr lang="es-PA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4" name="AutoShape 14"/>
          <p:cNvSpPr>
            <a:spLocks noChangeArrowheads="1"/>
          </p:cNvSpPr>
          <p:nvPr/>
        </p:nvSpPr>
        <p:spPr bwMode="auto">
          <a:xfrm rot="1298666">
            <a:off x="2895600" y="3184525"/>
            <a:ext cx="1041400" cy="277813"/>
          </a:xfrm>
          <a:prstGeom prst="leftArrow">
            <a:avLst>
              <a:gd name="adj1" fmla="val 50000"/>
              <a:gd name="adj2" fmla="val 93714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6" name="AutoShape 16"/>
          <p:cNvSpPr>
            <a:spLocks noChangeArrowheads="1"/>
          </p:cNvSpPr>
          <p:nvPr/>
        </p:nvSpPr>
        <p:spPr bwMode="auto">
          <a:xfrm rot="5400000">
            <a:off x="4125913" y="3003550"/>
            <a:ext cx="585787" cy="265113"/>
          </a:xfrm>
          <a:prstGeom prst="leftArrow">
            <a:avLst>
              <a:gd name="adj1" fmla="val 50000"/>
              <a:gd name="adj2" fmla="val 55239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7" name="Oval 17"/>
          <p:cNvSpPr>
            <a:spLocks noChangeArrowheads="1"/>
          </p:cNvSpPr>
          <p:nvPr/>
        </p:nvSpPr>
        <p:spPr bwMode="auto">
          <a:xfrm>
            <a:off x="3733800" y="3225800"/>
            <a:ext cx="1371600" cy="1270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82880" tIns="182880" rIns="182880" bIns="182880" anchor="ctr"/>
          <a:lstStyle/>
          <a:p>
            <a:pPr algn="ctr">
              <a:defRPr/>
            </a:pPr>
            <a:r>
              <a:rPr lang="es-PA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Estrategia</a:t>
            </a:r>
            <a:endParaRPr lang="es-PA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3292" y="762000"/>
            <a:ext cx="9144000" cy="762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10864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005253" y="1865325"/>
            <a:ext cx="3657600" cy="127635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048000" y="5410200"/>
            <a:ext cx="345440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s-PA" sz="1800" b="1" dirty="0" smtClean="0">
                <a:latin typeface="Times New Roman" pitchFamily="18" charset="0"/>
                <a:cs typeface="Times New Roman" pitchFamily="18" charset="0"/>
              </a:rPr>
              <a:t>Estrategia de medición negociada y acordada</a:t>
            </a:r>
            <a:endParaRPr lang="es-P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048000" y="4953000"/>
            <a:ext cx="34544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Linea de Base + </a:t>
            </a:r>
            <a:r>
              <a:rPr lang="es-PA" sz="1800" b="1" dirty="0" smtClean="0">
                <a:latin typeface="Times New Roman" pitchFamily="18" charset="0"/>
                <a:cs typeface="Times New Roman" pitchFamily="18" charset="0"/>
              </a:rPr>
              <a:t>análisis</a:t>
            </a:r>
            <a:endParaRPr lang="es-P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048000" y="4495800"/>
            <a:ext cx="34544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s-PA" sz="1800" b="1" dirty="0" smtClean="0">
                <a:latin typeface="Times New Roman" pitchFamily="18" charset="0"/>
                <a:cs typeface="Times New Roman" pitchFamily="18" charset="0"/>
              </a:rPr>
              <a:t>Medición inicial</a:t>
            </a:r>
            <a:endParaRPr lang="es-P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048000" y="4019550"/>
            <a:ext cx="3454400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s-PA" sz="1800" b="1" dirty="0" smtClean="0">
                <a:latin typeface="Times New Roman" pitchFamily="18" charset="0"/>
                <a:cs typeface="Times New Roman" pitchFamily="18" charset="0"/>
              </a:rPr>
              <a:t>Diseminación publica</a:t>
            </a:r>
            <a:endParaRPr lang="es-P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049857" y="3282469"/>
            <a:ext cx="3454400" cy="64633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s-PA" sz="1800" b="1" dirty="0" smtClean="0">
                <a:latin typeface="Times New Roman" pitchFamily="18" charset="0"/>
                <a:cs typeface="Times New Roman" pitchFamily="18" charset="0"/>
              </a:rPr>
              <a:t>Establecimiento de metas para siguiente medición</a:t>
            </a:r>
            <a:endParaRPr lang="es-PA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3048000" y="2218345"/>
            <a:ext cx="3581400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s-PA" sz="1800" b="1" dirty="0">
                <a:latin typeface="Times New Roman" pitchFamily="18" charset="0"/>
                <a:cs typeface="Times New Roman" pitchFamily="18" charset="0"/>
              </a:rPr>
              <a:t>Capacidad instalada y mecanismos de recolección  de datos y análisis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3005253" y="1829987"/>
            <a:ext cx="3624147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M &amp; E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016000" y="742950"/>
            <a:ext cx="203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6" name="Text Box 13"/>
          <p:cNvSpPr txBox="1">
            <a:spLocks noChangeArrowheads="1"/>
          </p:cNvSpPr>
          <p:nvPr/>
        </p:nvSpPr>
        <p:spPr bwMode="auto">
          <a:xfrm>
            <a:off x="1524000" y="6172200"/>
            <a:ext cx="6248400" cy="496867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s-PA" b="1" u="sng" dirty="0" smtClean="0">
                <a:latin typeface="Times New Roman" pitchFamily="18" charset="0"/>
                <a:cs typeface="Times New Roman" pitchFamily="18" charset="0"/>
              </a:rPr>
              <a:t>Alianza Clave</a:t>
            </a:r>
            <a:r>
              <a:rPr lang="es-PA" b="1" dirty="0" smtClean="0">
                <a:latin typeface="Times New Roman" pitchFamily="18" charset="0"/>
                <a:cs typeface="Times New Roman" pitchFamily="18" charset="0"/>
              </a:rPr>
              <a:t>: Gobierno + Sociedad Civil </a:t>
            </a:r>
            <a:endParaRPr lang="es-P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7" name="Line 14"/>
          <p:cNvSpPr>
            <a:spLocks noChangeShapeType="1"/>
          </p:cNvSpPr>
          <p:nvPr/>
        </p:nvSpPr>
        <p:spPr bwMode="auto">
          <a:xfrm flipV="1">
            <a:off x="6629400" y="2057400"/>
            <a:ext cx="0" cy="40005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21518" name="Line 15"/>
          <p:cNvSpPr>
            <a:spLocks noChangeShapeType="1"/>
          </p:cNvSpPr>
          <p:nvPr/>
        </p:nvSpPr>
        <p:spPr bwMode="auto">
          <a:xfrm flipV="1">
            <a:off x="2971800" y="1981200"/>
            <a:ext cx="0" cy="40767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21519" name="Text Box 18"/>
          <p:cNvSpPr txBox="1">
            <a:spLocks noChangeArrowheads="1"/>
          </p:cNvSpPr>
          <p:nvPr/>
        </p:nvSpPr>
        <p:spPr bwMode="auto">
          <a:xfrm>
            <a:off x="762000" y="118269"/>
            <a:ext cx="7239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PA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Medición como parte de un Proceso mas Amplio y Político</a:t>
            </a:r>
            <a:endParaRPr lang="es-PA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1119768"/>
            <a:ext cx="9144000" cy="762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PA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781127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animBg="1" autoUpdateAnimBg="0"/>
      <p:bldP spid="49156" grpId="0" animBg="1" autoUpdateAnimBg="0"/>
      <p:bldP spid="49157" grpId="0" animBg="1" autoUpdateAnimBg="0"/>
      <p:bldP spid="49158" grpId="0" animBg="1" autoUpdateAnimBg="0"/>
      <p:bldP spid="49159" grpId="0" animBg="1" autoUpdateAnimBg="0"/>
      <p:bldP spid="49160" grpId="0" animBg="1" autoUpdateAnimBg="0"/>
      <p:bldP spid="49161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058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003366"/>
                </a:solidFill>
                <a:latin typeface="Times New Roman" pitchFamily="18" charset="0"/>
              </a:rPr>
              <a:t>Hacia un Sistema de Rendición de Cuentas y Auditoria Social</a:t>
            </a:r>
            <a:r>
              <a:rPr lang="es-MX" sz="4000" b="1" smtClean="0">
                <a:solidFill>
                  <a:srgbClr val="003366"/>
                </a:solidFill>
              </a:rPr>
              <a:t> </a:t>
            </a: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endParaRPr lang="en-US" sz="4000" smtClean="0">
              <a:solidFill>
                <a:srgbClr val="CC0000"/>
              </a:solidFill>
            </a:endParaRPr>
          </a:p>
        </p:txBody>
      </p:sp>
      <p:sp>
        <p:nvSpPr>
          <p:cNvPr id="11267" name="Oval 4"/>
          <p:cNvSpPr>
            <a:spLocks noChangeArrowheads="1"/>
          </p:cNvSpPr>
          <p:nvPr/>
        </p:nvSpPr>
        <p:spPr bwMode="auto">
          <a:xfrm>
            <a:off x="381000" y="2743200"/>
            <a:ext cx="2362200" cy="990600"/>
          </a:xfrm>
          <a:prstGeom prst="ellipse">
            <a:avLst/>
          </a:prstGeom>
          <a:solidFill>
            <a:srgbClr val="D9EDE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9EDE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MX" dirty="0">
                <a:latin typeface="Times New Roman" pitchFamily="18" charset="0"/>
                <a:cs typeface="Times New Roman" pitchFamily="18" charset="0"/>
              </a:rPr>
              <a:t>Preparación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762000" y="1462088"/>
            <a:ext cx="3665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2400">
                <a:solidFill>
                  <a:srgbClr val="003366"/>
                </a:solidFill>
                <a:latin typeface="Times New Roman" pitchFamily="18" charset="0"/>
              </a:rPr>
              <a:t>Etapas del Ciclo de Políticas</a:t>
            </a:r>
          </a:p>
        </p:txBody>
      </p:sp>
      <p:sp>
        <p:nvSpPr>
          <p:cNvPr id="11269" name="Oval 6"/>
          <p:cNvSpPr>
            <a:spLocks noChangeArrowheads="1"/>
          </p:cNvSpPr>
          <p:nvPr/>
        </p:nvSpPr>
        <p:spPr bwMode="auto">
          <a:xfrm>
            <a:off x="2971800" y="2819400"/>
            <a:ext cx="2362200" cy="914400"/>
          </a:xfrm>
          <a:prstGeom prst="ellipse">
            <a:avLst/>
          </a:prstGeom>
          <a:solidFill>
            <a:srgbClr val="D9EDE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9EDE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MX" dirty="0">
                <a:latin typeface="Times New Roman" pitchFamily="18" charset="0"/>
                <a:cs typeface="Times New Roman" pitchFamily="18" charset="0"/>
              </a:rPr>
              <a:t>Análisis</a:t>
            </a:r>
          </a:p>
        </p:txBody>
      </p:sp>
      <p:sp>
        <p:nvSpPr>
          <p:cNvPr id="11270" name="Oval 7"/>
          <p:cNvSpPr>
            <a:spLocks noChangeArrowheads="1"/>
          </p:cNvSpPr>
          <p:nvPr/>
        </p:nvSpPr>
        <p:spPr bwMode="auto">
          <a:xfrm>
            <a:off x="3000375" y="4800600"/>
            <a:ext cx="2362200" cy="990600"/>
          </a:xfrm>
          <a:prstGeom prst="ellipse">
            <a:avLst/>
          </a:prstGeom>
          <a:solidFill>
            <a:srgbClr val="D9EDE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9EDE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MX" dirty="0">
                <a:latin typeface="Times New Roman" pitchFamily="18" charset="0"/>
                <a:cs typeface="Times New Roman" pitchFamily="18" charset="0"/>
              </a:rPr>
              <a:t>Implementación</a:t>
            </a:r>
          </a:p>
        </p:txBody>
      </p:sp>
      <p:sp>
        <p:nvSpPr>
          <p:cNvPr id="11271" name="Oval 8"/>
          <p:cNvSpPr>
            <a:spLocks noChangeArrowheads="1"/>
          </p:cNvSpPr>
          <p:nvPr/>
        </p:nvSpPr>
        <p:spPr bwMode="auto">
          <a:xfrm>
            <a:off x="381000" y="4648200"/>
            <a:ext cx="2362200" cy="990600"/>
          </a:xfrm>
          <a:prstGeom prst="ellipse">
            <a:avLst/>
          </a:prstGeom>
          <a:solidFill>
            <a:srgbClr val="D9EDE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D9EDE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s-MX" dirty="0">
                <a:latin typeface="Times New Roman" pitchFamily="18" charset="0"/>
                <a:cs typeface="Times New Roman" pitchFamily="18" charset="0"/>
              </a:rPr>
              <a:t>Seguimiento</a:t>
            </a:r>
          </a:p>
        </p:txBody>
      </p:sp>
      <p:sp>
        <p:nvSpPr>
          <p:cNvPr id="11272" name="Line 13"/>
          <p:cNvSpPr>
            <a:spLocks noChangeShapeType="1"/>
          </p:cNvSpPr>
          <p:nvPr/>
        </p:nvSpPr>
        <p:spPr bwMode="auto">
          <a:xfrm>
            <a:off x="2590800" y="3657600"/>
            <a:ext cx="4572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73" name="Line 14"/>
          <p:cNvSpPr>
            <a:spLocks noChangeShapeType="1"/>
          </p:cNvSpPr>
          <p:nvPr/>
        </p:nvSpPr>
        <p:spPr bwMode="auto">
          <a:xfrm>
            <a:off x="3124200" y="3657600"/>
            <a:ext cx="0" cy="7620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74" name="Line 15"/>
          <p:cNvSpPr>
            <a:spLocks noChangeShapeType="1"/>
          </p:cNvSpPr>
          <p:nvPr/>
        </p:nvSpPr>
        <p:spPr bwMode="auto">
          <a:xfrm flipH="1">
            <a:off x="2514600" y="4495800"/>
            <a:ext cx="457200" cy="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75" name="Line 16"/>
          <p:cNvSpPr>
            <a:spLocks noChangeShapeType="1"/>
          </p:cNvSpPr>
          <p:nvPr/>
        </p:nvSpPr>
        <p:spPr bwMode="auto">
          <a:xfrm flipV="1">
            <a:off x="2362200" y="3733800"/>
            <a:ext cx="0" cy="6858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76" name="Rectangle 17"/>
          <p:cNvSpPr>
            <a:spLocks noChangeArrowheads="1"/>
          </p:cNvSpPr>
          <p:nvPr/>
        </p:nvSpPr>
        <p:spPr bwMode="auto">
          <a:xfrm>
            <a:off x="152400" y="2209800"/>
            <a:ext cx="5257800" cy="3810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11277" name="Text Box 19"/>
          <p:cNvSpPr txBox="1">
            <a:spLocks noChangeArrowheads="1"/>
          </p:cNvSpPr>
          <p:nvPr/>
        </p:nvSpPr>
        <p:spPr bwMode="auto">
          <a:xfrm>
            <a:off x="5181600" y="1457325"/>
            <a:ext cx="3802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sz="2400">
                <a:solidFill>
                  <a:srgbClr val="003366"/>
                </a:solidFill>
                <a:latin typeface="Times New Roman" pitchFamily="18" charset="0"/>
              </a:rPr>
              <a:t>Aplicaciones &amp; Herramientas</a:t>
            </a:r>
          </a:p>
          <a:p>
            <a:pPr algn="ctr" eaLnBrk="1" hangingPunct="1"/>
            <a:r>
              <a:rPr lang="es-MX" sz="2400">
                <a:solidFill>
                  <a:srgbClr val="003366"/>
                </a:solidFill>
                <a:latin typeface="Times New Roman" pitchFamily="18" charset="0"/>
              </a:rPr>
              <a:t>de Rendición de Cuentas</a:t>
            </a:r>
          </a:p>
        </p:txBody>
      </p:sp>
      <p:sp>
        <p:nvSpPr>
          <p:cNvPr id="11278" name="Rectangle 20"/>
          <p:cNvSpPr>
            <a:spLocks noChangeArrowheads="1"/>
          </p:cNvSpPr>
          <p:nvPr/>
        </p:nvSpPr>
        <p:spPr bwMode="auto">
          <a:xfrm>
            <a:off x="6019800" y="2286000"/>
            <a:ext cx="2667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>
                <a:latin typeface="Times New Roman" pitchFamily="18" charset="0"/>
              </a:rPr>
              <a:t>Formulación de Políticas y </a:t>
            </a:r>
          </a:p>
          <a:p>
            <a:pPr algn="ctr"/>
            <a:r>
              <a:rPr lang="es-MX">
                <a:latin typeface="Times New Roman" pitchFamily="18" charset="0"/>
              </a:rPr>
              <a:t>Presupuestos</a:t>
            </a:r>
          </a:p>
        </p:txBody>
      </p:sp>
      <p:sp>
        <p:nvSpPr>
          <p:cNvPr id="11279" name="Rectangle 22"/>
          <p:cNvSpPr>
            <a:spLocks noChangeArrowheads="1"/>
          </p:cNvSpPr>
          <p:nvPr/>
        </p:nvSpPr>
        <p:spPr bwMode="auto">
          <a:xfrm>
            <a:off x="6019800" y="3200400"/>
            <a:ext cx="2667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>
                <a:latin typeface="Times New Roman" pitchFamily="18" charset="0"/>
              </a:rPr>
              <a:t>Revisión y Análisis</a:t>
            </a:r>
          </a:p>
        </p:txBody>
      </p:sp>
      <p:sp>
        <p:nvSpPr>
          <p:cNvPr id="11280" name="Line 23"/>
          <p:cNvSpPr>
            <a:spLocks noChangeShapeType="1"/>
          </p:cNvSpPr>
          <p:nvPr/>
        </p:nvSpPr>
        <p:spPr bwMode="auto">
          <a:xfrm>
            <a:off x="1828800" y="2590800"/>
            <a:ext cx="4038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81" name="Line 24"/>
          <p:cNvSpPr>
            <a:spLocks noChangeShapeType="1"/>
          </p:cNvSpPr>
          <p:nvPr/>
        </p:nvSpPr>
        <p:spPr bwMode="auto">
          <a:xfrm>
            <a:off x="5029200" y="3581400"/>
            <a:ext cx="9144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82" name="Rectangle 25"/>
          <p:cNvSpPr>
            <a:spLocks noChangeArrowheads="1"/>
          </p:cNvSpPr>
          <p:nvPr/>
        </p:nvSpPr>
        <p:spPr bwMode="auto">
          <a:xfrm>
            <a:off x="6019800" y="4114800"/>
            <a:ext cx="2667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>
                <a:latin typeface="Times New Roman" pitchFamily="18" charset="0"/>
              </a:rPr>
              <a:t>Seguimiento a Gastos </a:t>
            </a:r>
          </a:p>
          <a:p>
            <a:pPr algn="ctr"/>
            <a:r>
              <a:rPr lang="es-MX">
                <a:latin typeface="Times New Roman" pitchFamily="18" charset="0"/>
              </a:rPr>
              <a:t>e Ingresos</a:t>
            </a:r>
          </a:p>
        </p:txBody>
      </p:sp>
      <p:sp>
        <p:nvSpPr>
          <p:cNvPr id="11283" name="Line 26"/>
          <p:cNvSpPr>
            <a:spLocks noChangeShapeType="1"/>
          </p:cNvSpPr>
          <p:nvPr/>
        </p:nvSpPr>
        <p:spPr bwMode="auto">
          <a:xfrm>
            <a:off x="2514600" y="4629150"/>
            <a:ext cx="3352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84" name="Rectangle 27"/>
          <p:cNvSpPr>
            <a:spLocks noChangeArrowheads="1"/>
          </p:cNvSpPr>
          <p:nvPr/>
        </p:nvSpPr>
        <p:spPr bwMode="auto">
          <a:xfrm>
            <a:off x="6019800" y="5181600"/>
            <a:ext cx="2667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MX">
                <a:latin typeface="Times New Roman" pitchFamily="18" charset="0"/>
              </a:rPr>
              <a:t>Desempeño e Impacto</a:t>
            </a:r>
          </a:p>
        </p:txBody>
      </p:sp>
      <p:sp>
        <p:nvSpPr>
          <p:cNvPr id="11285" name="Line 28"/>
          <p:cNvSpPr>
            <a:spLocks noChangeShapeType="1"/>
          </p:cNvSpPr>
          <p:nvPr/>
        </p:nvSpPr>
        <p:spPr bwMode="auto">
          <a:xfrm>
            <a:off x="5257800" y="5562600"/>
            <a:ext cx="6096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1286" name="TextBox 47"/>
          <p:cNvSpPr txBox="1">
            <a:spLocks noChangeArrowheads="1"/>
          </p:cNvSpPr>
          <p:nvPr/>
        </p:nvSpPr>
        <p:spPr bwMode="auto">
          <a:xfrm>
            <a:off x="139700" y="6350000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PA">
                <a:latin typeface="Times New Roman" pitchFamily="18" charset="0"/>
                <a:cs typeface="Times New Roman" pitchFamily="18" charset="0"/>
              </a:rPr>
              <a:t>Fuente: ©Berthin</a:t>
            </a:r>
          </a:p>
        </p:txBody>
      </p:sp>
    </p:spTree>
    <p:extLst>
      <p:ext uri="{BB962C8B-B14F-4D97-AF65-F5344CB8AC3E}">
        <p14:creationId xmlns="" xmlns:p14="http://schemas.microsoft.com/office/powerpoint/2010/main" val="121391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003366"/>
                </a:solidFill>
                <a:latin typeface="Times New Roman" pitchFamily="18" charset="0"/>
              </a:rPr>
              <a:t>Los Elementos Clave de la Rendición de Cuentas</a:t>
            </a:r>
            <a:r>
              <a:rPr lang="es-MX" sz="4000" b="1" smtClean="0">
                <a:solidFill>
                  <a:srgbClr val="003366"/>
                </a:solidFill>
              </a:rPr>
              <a:t> </a:t>
            </a: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r>
              <a:rPr lang="es-MX" sz="4000" b="1" smtClean="0">
                <a:solidFill>
                  <a:srgbClr val="CC0000"/>
                </a:solidFill>
              </a:rPr>
              <a:t/>
            </a:r>
            <a:br>
              <a:rPr lang="es-MX" sz="4000" b="1" smtClean="0">
                <a:solidFill>
                  <a:srgbClr val="CC0000"/>
                </a:solidFill>
              </a:rPr>
            </a:br>
            <a:endParaRPr lang="en-US" sz="4000" smtClean="0">
              <a:solidFill>
                <a:srgbClr val="CC0000"/>
              </a:solidFill>
            </a:endParaRPr>
          </a:p>
        </p:txBody>
      </p:sp>
      <p:sp>
        <p:nvSpPr>
          <p:cNvPr id="18435" name="Oval 4"/>
          <p:cNvSpPr>
            <a:spLocks noChangeArrowheads="1"/>
          </p:cNvSpPr>
          <p:nvPr/>
        </p:nvSpPr>
        <p:spPr bwMode="auto">
          <a:xfrm>
            <a:off x="3505200" y="1447800"/>
            <a:ext cx="1981200" cy="121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18436" name="Oval 5"/>
          <p:cNvSpPr>
            <a:spLocks noChangeArrowheads="1"/>
          </p:cNvSpPr>
          <p:nvPr/>
        </p:nvSpPr>
        <p:spPr bwMode="auto">
          <a:xfrm>
            <a:off x="3505200" y="5486400"/>
            <a:ext cx="1981200" cy="1219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18437" name="Oval 6"/>
          <p:cNvSpPr>
            <a:spLocks noChangeArrowheads="1"/>
          </p:cNvSpPr>
          <p:nvPr/>
        </p:nvSpPr>
        <p:spPr bwMode="auto">
          <a:xfrm>
            <a:off x="685800" y="2819400"/>
            <a:ext cx="2209800" cy="1676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18438" name="Oval 7"/>
          <p:cNvSpPr>
            <a:spLocks noChangeArrowheads="1"/>
          </p:cNvSpPr>
          <p:nvPr/>
        </p:nvSpPr>
        <p:spPr bwMode="auto">
          <a:xfrm>
            <a:off x="6324600" y="2819400"/>
            <a:ext cx="2514600" cy="1905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PA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492125" y="4551363"/>
            <a:ext cx="225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2060"/>
                </a:solidFill>
                <a:latin typeface="Times New Roman" pitchFamily="18" charset="0"/>
              </a:rPr>
              <a:t>Objeto de la </a:t>
            </a:r>
          </a:p>
          <a:p>
            <a:pPr eaLnBrk="1" hangingPunct="1"/>
            <a:r>
              <a:rPr lang="es-MX" b="1" i="1">
                <a:solidFill>
                  <a:srgbClr val="002060"/>
                </a:solidFill>
                <a:latin typeface="Times New Roman" pitchFamily="18" charset="0"/>
              </a:rPr>
              <a:t>Rendición de Cuentas</a:t>
            </a:r>
          </a:p>
        </p:txBody>
      </p: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6648450" y="2101850"/>
            <a:ext cx="225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b="1" i="1">
                <a:solidFill>
                  <a:srgbClr val="002060"/>
                </a:solidFill>
                <a:latin typeface="Times New Roman" pitchFamily="18" charset="0"/>
              </a:rPr>
              <a:t>Agentes de la </a:t>
            </a:r>
          </a:p>
          <a:p>
            <a:pPr eaLnBrk="1" hangingPunct="1"/>
            <a:r>
              <a:rPr lang="es-MX" b="1" i="1">
                <a:solidFill>
                  <a:srgbClr val="002060"/>
                </a:solidFill>
                <a:latin typeface="Times New Roman" pitchFamily="18" charset="0"/>
              </a:rPr>
              <a:t>Rendición de Cuenta</a:t>
            </a:r>
            <a:r>
              <a:rPr lang="es-MX" b="1" i="1">
                <a:latin typeface="Times New Roman" pitchFamily="18" charset="0"/>
              </a:rPr>
              <a:t>s</a:t>
            </a:r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873125" y="3048000"/>
            <a:ext cx="19240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Oficiales Públicos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&amp;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Agencias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Gubernamentales</a:t>
            </a: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6578600" y="2924175"/>
            <a:ext cx="19177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Ciudadanía 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Oficiales Públicos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&amp;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Agencias de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Rendición </a:t>
            </a:r>
          </a:p>
          <a:p>
            <a:pPr algn="ctr" eaLnBrk="1" hangingPunct="1"/>
            <a:r>
              <a:rPr lang="es-MX" b="1">
                <a:solidFill>
                  <a:srgbClr val="003366"/>
                </a:solidFill>
                <a:latin typeface="Times New Roman" pitchFamily="18" charset="0"/>
              </a:rPr>
              <a:t>de Cuentas</a:t>
            </a:r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 flipV="1">
            <a:off x="4495800" y="27432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8444" name="Line 14"/>
          <p:cNvSpPr>
            <a:spLocks noChangeShapeType="1"/>
          </p:cNvSpPr>
          <p:nvPr/>
        </p:nvSpPr>
        <p:spPr bwMode="auto">
          <a:xfrm>
            <a:off x="4495800" y="4343400"/>
            <a:ext cx="0" cy="11049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8445" name="Text Box 15"/>
          <p:cNvSpPr txBox="1">
            <a:spLocks noChangeArrowheads="1"/>
          </p:cNvSpPr>
          <p:nvPr/>
        </p:nvSpPr>
        <p:spPr bwMode="auto">
          <a:xfrm>
            <a:off x="3632200" y="3495675"/>
            <a:ext cx="2063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s-MX">
                <a:latin typeface="Times New Roman" pitchFamily="18" charset="0"/>
              </a:rPr>
              <a:t>Planes de Acción</a:t>
            </a:r>
          </a:p>
          <a:p>
            <a:pPr eaLnBrk="1" hangingPunct="1">
              <a:buFont typeface="Arial" charset="0"/>
              <a:buChar char="•"/>
            </a:pPr>
            <a:r>
              <a:rPr lang="es-MX">
                <a:latin typeface="Times New Roman" pitchFamily="18" charset="0"/>
              </a:rPr>
              <a:t>Comportamiento</a:t>
            </a:r>
          </a:p>
          <a:p>
            <a:pPr eaLnBrk="1" hangingPunct="1">
              <a:buFont typeface="Arial" charset="0"/>
              <a:buChar char="•"/>
            </a:pPr>
            <a:r>
              <a:rPr lang="es-MX">
                <a:latin typeface="Times New Roman" pitchFamily="18" charset="0"/>
              </a:rPr>
              <a:t>Resultados</a:t>
            </a:r>
          </a:p>
        </p:txBody>
      </p: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3870325" y="1866900"/>
            <a:ext cx="1301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CC0000"/>
                </a:solidFill>
                <a:latin typeface="Times New Roman" pitchFamily="18" charset="0"/>
              </a:rPr>
              <a:t>Desempeño</a:t>
            </a:r>
          </a:p>
        </p:txBody>
      </p:sp>
      <p:sp>
        <p:nvSpPr>
          <p:cNvPr id="18447" name="Text Box 17"/>
          <p:cNvSpPr txBox="1">
            <a:spLocks noChangeArrowheads="1"/>
          </p:cNvSpPr>
          <p:nvPr/>
        </p:nvSpPr>
        <p:spPr bwMode="auto">
          <a:xfrm>
            <a:off x="3667125" y="5648325"/>
            <a:ext cx="195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CC0000"/>
                </a:solidFill>
                <a:latin typeface="Times New Roman" pitchFamily="18" charset="0"/>
              </a:rPr>
              <a:t>Seguimiento</a:t>
            </a:r>
          </a:p>
          <a:p>
            <a:pPr eaLnBrk="1" hangingPunct="1"/>
            <a:r>
              <a:rPr lang="es-MX" b="1">
                <a:solidFill>
                  <a:srgbClr val="CC0000"/>
                </a:solidFill>
                <a:latin typeface="Times New Roman" pitchFamily="18" charset="0"/>
              </a:rPr>
              <a:t>de Reglas/Normas</a:t>
            </a:r>
          </a:p>
        </p:txBody>
      </p:sp>
      <p:sp>
        <p:nvSpPr>
          <p:cNvPr id="18448" name="Line 18"/>
          <p:cNvSpPr>
            <a:spLocks noChangeShapeType="1"/>
          </p:cNvSpPr>
          <p:nvPr/>
        </p:nvSpPr>
        <p:spPr bwMode="auto">
          <a:xfrm flipH="1">
            <a:off x="2971800" y="3124200"/>
            <a:ext cx="3276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8449" name="Line 19"/>
          <p:cNvSpPr>
            <a:spLocks noChangeShapeType="1"/>
          </p:cNvSpPr>
          <p:nvPr/>
        </p:nvSpPr>
        <p:spPr bwMode="auto">
          <a:xfrm>
            <a:off x="2362200" y="4552950"/>
            <a:ext cx="396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PA"/>
          </a:p>
        </p:txBody>
      </p:sp>
      <p:sp>
        <p:nvSpPr>
          <p:cNvPr id="18450" name="Text Box 20"/>
          <p:cNvSpPr txBox="1">
            <a:spLocks noChangeArrowheads="1"/>
          </p:cNvSpPr>
          <p:nvPr/>
        </p:nvSpPr>
        <p:spPr bwMode="auto">
          <a:xfrm>
            <a:off x="5908675" y="1436688"/>
            <a:ext cx="1374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s-MX" sz="1600" b="1">
                <a:solidFill>
                  <a:srgbClr val="002060"/>
                </a:solidFill>
                <a:latin typeface="Times New Roman" pitchFamily="18" charset="0"/>
              </a:rPr>
              <a:t>Premios</a:t>
            </a:r>
          </a:p>
          <a:p>
            <a:pPr eaLnBrk="1" hangingPunct="1">
              <a:buFont typeface="Arial" charset="0"/>
              <a:buChar char="•"/>
            </a:pPr>
            <a:r>
              <a:rPr lang="es-MX" sz="1600" b="1">
                <a:solidFill>
                  <a:srgbClr val="002060"/>
                </a:solidFill>
                <a:latin typeface="Times New Roman" pitchFamily="18" charset="0"/>
              </a:rPr>
              <a:t>Incentivos</a:t>
            </a:r>
          </a:p>
          <a:p>
            <a:pPr eaLnBrk="1" hangingPunct="1">
              <a:buFont typeface="Arial" charset="0"/>
              <a:buChar char="•"/>
            </a:pPr>
            <a:r>
              <a:rPr lang="es-MX" sz="1600" b="1">
                <a:solidFill>
                  <a:srgbClr val="002060"/>
                </a:solidFill>
                <a:latin typeface="Times New Roman" pitchFamily="18" charset="0"/>
              </a:rPr>
              <a:t>Sanciones</a:t>
            </a:r>
            <a:endParaRPr lang="en-US" sz="1600" b="1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8451" name="Text Box 21"/>
          <p:cNvSpPr txBox="1">
            <a:spLocks noChangeArrowheads="1"/>
          </p:cNvSpPr>
          <p:nvPr/>
        </p:nvSpPr>
        <p:spPr bwMode="auto">
          <a:xfrm>
            <a:off x="1812925" y="5194300"/>
            <a:ext cx="175400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s-MX" sz="1600" b="1" dirty="0">
                <a:solidFill>
                  <a:srgbClr val="002060"/>
                </a:solidFill>
                <a:latin typeface="Times New Roman" pitchFamily="18" charset="0"/>
              </a:rPr>
              <a:t>Información</a:t>
            </a:r>
          </a:p>
          <a:p>
            <a:pPr eaLnBrk="1" hangingPunct="1">
              <a:buFont typeface="Arial" charset="0"/>
              <a:buChar char="•"/>
            </a:pPr>
            <a:r>
              <a:rPr lang="es-MX" sz="1600" b="1" dirty="0">
                <a:solidFill>
                  <a:srgbClr val="002060"/>
                </a:solidFill>
                <a:latin typeface="Times New Roman" pitchFamily="18" charset="0"/>
              </a:rPr>
              <a:t>Explicaciones</a:t>
            </a:r>
          </a:p>
          <a:p>
            <a:pPr eaLnBrk="1" hangingPunct="1">
              <a:buFont typeface="Arial" charset="0"/>
              <a:buChar char="•"/>
            </a:pPr>
            <a:r>
              <a:rPr lang="es-MX" sz="1600" b="1" dirty="0" smtClean="0">
                <a:solidFill>
                  <a:srgbClr val="002060"/>
                </a:solidFill>
                <a:latin typeface="Times New Roman" pitchFamily="18" charset="0"/>
              </a:rPr>
              <a:t>Justificaciones</a:t>
            </a:r>
          </a:p>
          <a:p>
            <a:pPr eaLnBrk="1" hangingPunct="1">
              <a:buFont typeface="Arial" charset="0"/>
              <a:buChar char="•"/>
            </a:pPr>
            <a:r>
              <a:rPr lang="es-MX" sz="1600" b="1" dirty="0" smtClean="0">
                <a:solidFill>
                  <a:srgbClr val="002060"/>
                </a:solidFill>
                <a:latin typeface="Times New Roman" pitchFamily="18" charset="0"/>
              </a:rPr>
              <a:t>Cumplimiento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18452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/>
          <a:p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227750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4" name="Oval 4"/>
          <p:cNvSpPr>
            <a:spLocks noChangeArrowheads="1"/>
          </p:cNvSpPr>
          <p:nvPr/>
        </p:nvSpPr>
        <p:spPr bwMode="ltGray">
          <a:xfrm>
            <a:off x="6837711" y="1268413"/>
            <a:ext cx="1873250" cy="1800225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-WGI</a:t>
            </a:r>
          </a:p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-TI</a:t>
            </a:r>
          </a:p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-PEFA</a:t>
            </a:r>
          </a:p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 Global Integrity</a:t>
            </a:r>
            <a:r>
              <a:rPr lang="es-ES" sz="1400" dirty="0">
                <a:latin typeface="Tahoma" pitchFamily="34" charset="0"/>
                <a:cs typeface="Times New Roman" pitchFamily="18" charset="0"/>
              </a:rPr>
              <a:t> </a:t>
            </a:r>
          </a:p>
          <a:p>
            <a:pPr algn="ctr"/>
            <a:endParaRPr lang="en-US" sz="1400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552450" y="1600200"/>
            <a:ext cx="60769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71500" indent="-571500">
              <a:lnSpc>
                <a:spcPct val="90000"/>
              </a:lnSpc>
              <a:buFontTx/>
              <a:buAutoNum type="arabicPeriod"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Macro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PA" sz="2000" dirty="0" smtClean="0">
                <a:latin typeface="Times New Roman" pitchFamily="18" charset="0"/>
                <a:cs typeface="Times New Roman" pitchFamily="18" charset="0"/>
              </a:rPr>
              <a:t>Indicadores globales agregados </a:t>
            </a: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2"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Mezzo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PA" sz="2000" dirty="0" smtClean="0">
                <a:latin typeface="Times New Roman" pitchFamily="18" charset="0"/>
                <a:cs typeface="Times New Roman" pitchFamily="18" charset="0"/>
              </a:rPr>
              <a:t>Encuestas comparativas de países  </a:t>
            </a: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 typeface="Times New Roman" pitchFamily="18" charset="0"/>
              <a:buAutoNum type="arabicPeriod" startAt="2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buFontTx/>
              <a:buAutoNum type="arabicPeriod" startAt="2"/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Micro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s-PA" sz="2000" dirty="0" smtClean="0">
                <a:latin typeface="Times New Roman" pitchFamily="18" charset="0"/>
                <a:cs typeface="Times New Roman" pitchFamily="18" charset="0"/>
              </a:rPr>
              <a:t>Diagnósticos especializados, en profundidad en el país, de capacidades institucionales y sectoriales, y de políticas publicas</a:t>
            </a:r>
            <a:endParaRPr lang="es-P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48" name="Oval 8"/>
          <p:cNvSpPr>
            <a:spLocks noChangeArrowheads="1"/>
          </p:cNvSpPr>
          <p:nvPr/>
        </p:nvSpPr>
        <p:spPr bwMode="ltGray">
          <a:xfrm>
            <a:off x="6813550" y="3103563"/>
            <a:ext cx="1873250" cy="1800225"/>
          </a:xfrm>
          <a:prstGeom prst="ellips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buFontTx/>
              <a:buChar char="-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GCR-WEF, 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-LAPOP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BEEPS, </a:t>
            </a:r>
          </a:p>
          <a:p>
            <a:pPr algn="ctr">
              <a:buFontTx/>
              <a:buChar char="-"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Latinobarometro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8249" name="Oval 9"/>
          <p:cNvSpPr>
            <a:spLocks noChangeArrowheads="1"/>
          </p:cNvSpPr>
          <p:nvPr/>
        </p:nvSpPr>
        <p:spPr bwMode="ltGray">
          <a:xfrm>
            <a:off x="6813550" y="5057775"/>
            <a:ext cx="1873250" cy="1800225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Tahoma" pitchFamily="34" charset="0"/>
                <a:cs typeface="Times New Roman" pitchFamily="18" charset="0"/>
              </a:rPr>
              <a:t>-</a:t>
            </a:r>
            <a:r>
              <a:rPr lang="es-P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PETS</a:t>
            </a:r>
          </a:p>
          <a:p>
            <a:pPr algn="ctr"/>
            <a:r>
              <a:rPr lang="es-P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-Auditorias sociales</a:t>
            </a:r>
          </a:p>
          <a:p>
            <a:pPr algn="ctr"/>
            <a:r>
              <a:rPr lang="es-P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-Políticas AC</a:t>
            </a:r>
          </a:p>
          <a:p>
            <a:pPr algn="ctr"/>
            <a:r>
              <a:rPr lang="es-PA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-Servicios</a:t>
            </a:r>
            <a:endParaRPr lang="es-PA" sz="1400" dirty="0"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639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4613"/>
            <a:ext cx="83058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s-PA" sz="3600" b="1" i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Niveles de Medición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1268413"/>
            <a:ext cx="9144000" cy="730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/>
          <a:p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613090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44" grpId="0" animBg="1"/>
      <p:bldP spid="778248" grpId="0" animBg="1"/>
      <p:bldP spid="7782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52400"/>
            <a:ext cx="7315200" cy="6096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s-ES_tradnl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La CNUCC ofrece un enfoque programático interesante para REDD+  </a:t>
            </a:r>
          </a:p>
        </p:txBody>
      </p:sp>
      <p:graphicFrame>
        <p:nvGraphicFramePr>
          <p:cNvPr id="156946" name="Group 27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98244671"/>
              </p:ext>
            </p:extLst>
          </p:nvPr>
        </p:nvGraphicFramePr>
        <p:xfrm>
          <a:off x="107950" y="1371599"/>
          <a:ext cx="9036050" cy="5334002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3707097"/>
                <a:gridCol w="5328953"/>
              </a:tblGrid>
              <a:tr h="38099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 CNUCC como un Marco para REDD+ 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A"/>
                    </a:p>
                  </a:txBody>
                  <a:tcPr/>
                </a:tc>
              </a:tr>
              <a:tr h="3809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Artículos de la CNUCC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Líneas de Acción 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5: Políticas Anticorrupción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Marco de políticas, marco normativo, estrategias, coordinación y proceso de consulta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6: Independencia de Entidades de Control y Anti-Corrupción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Asistencia Técnica para establecer y fortalecer instituciones de control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7: Construcción de Capacidades en el Servicio Civil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Fortalecer el Servicio Civil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8: Código de Conducta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Promoción de valores, éticos, integridad, honestidad y cultura de rendición de cuentas de los funcionarios públicos.  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10: Información Publica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Demanda creciente por mas información, y mayor calidad de la in formación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Articulo 13: Sociedad Civil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u="none" strike="noStrike" cap="none" normalizeH="0" baseline="0" noProof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Auditoria social, seguimiento presupuestario y de políticas</a:t>
                      </a:r>
                      <a:endParaRPr kumimoji="0" lang="es-ES_tradnl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730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wrap="none" anchor="ctr"/>
          <a:lstStyle/>
          <a:p>
            <a:endParaRPr lang="es-PA"/>
          </a:p>
        </p:txBody>
      </p:sp>
    </p:spTree>
    <p:extLst>
      <p:ext uri="{BB962C8B-B14F-4D97-AF65-F5344CB8AC3E}">
        <p14:creationId xmlns="" xmlns:p14="http://schemas.microsoft.com/office/powerpoint/2010/main" val="272713669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6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</TotalTime>
  <Words>1395</Words>
  <Application>Microsoft Office PowerPoint</Application>
  <PresentationFormat>On-screen Show (4:3)</PresentationFormat>
  <Paragraphs>306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Antes de Elegir o Seleccionar Herramientas y/o Enfoques</vt:lpstr>
      <vt:lpstr>Slide 4</vt:lpstr>
      <vt:lpstr>Slide 5</vt:lpstr>
      <vt:lpstr>  Hacia un Sistema de Rendición de Cuentas y Auditoria Social   </vt:lpstr>
      <vt:lpstr>  Los Elementos Clave de la Rendición de Cuentas   </vt:lpstr>
      <vt:lpstr>Niveles de Medición</vt:lpstr>
      <vt:lpstr>La CNUCC ofrece un enfoque programático interesante para REDD+  </vt:lpstr>
      <vt:lpstr>CICC como Marco de Acción</vt:lpstr>
      <vt:lpstr>Slide 11</vt:lpstr>
      <vt:lpstr>Slide 12</vt:lpstr>
      <vt:lpstr>Slide 13</vt:lpstr>
      <vt:lpstr>Slide 14</vt:lpstr>
      <vt:lpstr>Slide 15</vt:lpstr>
      <vt:lpstr>Guía Propuesta para Desarrollar Medidas de Preventivas Anticorrupción en REDD+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Sabrina Mucaxi</dc:creator>
  <cp:lastModifiedBy>Estelle Fach</cp:lastModifiedBy>
  <cp:revision>114</cp:revision>
  <dcterms:created xsi:type="dcterms:W3CDTF">2011-10-10T20:51:28Z</dcterms:created>
  <dcterms:modified xsi:type="dcterms:W3CDTF">2013-02-06T08:48:19Z</dcterms:modified>
</cp:coreProperties>
</file>